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3" r:id="rId7"/>
    <p:sldId id="261"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0A39-8F90-427A-9525-5B74AD438D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842A16-966C-4B70-ABFC-9DFC83824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B8CD5-9451-4251-9F5D-8972D8B39AFF}"/>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5" name="Footer Placeholder 4">
            <a:extLst>
              <a:ext uri="{FF2B5EF4-FFF2-40B4-BE49-F238E27FC236}">
                <a16:creationId xmlns:a16="http://schemas.microsoft.com/office/drawing/2014/main" id="{B679106F-C9A7-4DAA-B43D-D0BCB628D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E3BD3-3DA7-4AF2-9183-E9D1752B50D7}"/>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49808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BDC9-E577-454A-A889-2D90E7BB6B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146CD9-00EA-4493-B7AF-62C04CD065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C5C70-B196-4DF8-8DED-8D6277AE9B24}"/>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5" name="Footer Placeholder 4">
            <a:extLst>
              <a:ext uri="{FF2B5EF4-FFF2-40B4-BE49-F238E27FC236}">
                <a16:creationId xmlns:a16="http://schemas.microsoft.com/office/drawing/2014/main" id="{E8FEF6CD-D973-43E3-9664-7EA12BC08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1B819-DF75-444B-9381-DDDD73A24E06}"/>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117537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7FCB1-84DF-4F8E-AE37-8D17143BC7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2FA6EE-BC23-40A6-831A-F3656C1BCD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B3FAA-44A3-47A0-9597-C97B319BBB9C}"/>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5" name="Footer Placeholder 4">
            <a:extLst>
              <a:ext uri="{FF2B5EF4-FFF2-40B4-BE49-F238E27FC236}">
                <a16:creationId xmlns:a16="http://schemas.microsoft.com/office/drawing/2014/main" id="{12C1871B-C35F-45F0-A63C-9FE69E3B6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515-3132-4C79-B255-B96D9D1BBE9D}"/>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2036268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F649-E5D9-4308-9996-68F9D5187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1C6AE-AD34-41EB-A2B1-3B39468163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E0A32-3E82-4256-A54D-6024FBC78FCC}"/>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5" name="Footer Placeholder 4">
            <a:extLst>
              <a:ext uri="{FF2B5EF4-FFF2-40B4-BE49-F238E27FC236}">
                <a16:creationId xmlns:a16="http://schemas.microsoft.com/office/drawing/2014/main" id="{F7F0F856-9397-4D34-AB96-84533EF71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55D60-C301-45E7-9328-1BE3FA7D5A07}"/>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203211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FE17-1272-4D5B-9C98-4BE58778F5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711E6-4E7B-4A9F-9BCC-BFC777D024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8C3EA3-2689-42D4-AD41-83F3D57CC4E2}"/>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5" name="Footer Placeholder 4">
            <a:extLst>
              <a:ext uri="{FF2B5EF4-FFF2-40B4-BE49-F238E27FC236}">
                <a16:creationId xmlns:a16="http://schemas.microsoft.com/office/drawing/2014/main" id="{DDEC1EE1-624A-4F0B-8EC1-B2D98ED2A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3CB91-222A-430D-A02E-72FB5AE21F30}"/>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236782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5AC1-ACFE-4357-8D40-ACCF9965B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69B05-FBB5-4C86-A406-AE5F8CFBF3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3FCA6-64F0-490C-B313-6774D306B2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06602-4675-4A6F-9E93-6262BDDC306F}"/>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6" name="Footer Placeholder 5">
            <a:extLst>
              <a:ext uri="{FF2B5EF4-FFF2-40B4-BE49-F238E27FC236}">
                <a16:creationId xmlns:a16="http://schemas.microsoft.com/office/drawing/2014/main" id="{E0F22673-B6AA-4AD1-AB28-93D781F44A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7D383-CDF2-409F-851C-CAE6E5683BB0}"/>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6289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4C41-A2FC-4A76-AB07-452546DA13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973A8B-54E6-4B7D-A4F2-B0B640401B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D66956-337F-43A8-90E2-CA60539B3C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43F00F-11EA-4B02-BCE9-3DE9DD084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F68C9C-59FB-49E6-BB5C-37F7CDA8B4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DCC5D9-EB07-4253-81CE-395ADD67BBE0}"/>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8" name="Footer Placeholder 7">
            <a:extLst>
              <a:ext uri="{FF2B5EF4-FFF2-40B4-BE49-F238E27FC236}">
                <a16:creationId xmlns:a16="http://schemas.microsoft.com/office/drawing/2014/main" id="{90370CB6-730D-4BBF-B488-BB6C80F80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243348-8E5D-4E53-A708-E7691B505217}"/>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228511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5FA6-5E11-407A-9097-0BAA16FE6B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D9BBC-6BAF-4F54-BD97-8F670B04CC7F}"/>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4" name="Footer Placeholder 3">
            <a:extLst>
              <a:ext uri="{FF2B5EF4-FFF2-40B4-BE49-F238E27FC236}">
                <a16:creationId xmlns:a16="http://schemas.microsoft.com/office/drawing/2014/main" id="{9D147DD4-FC41-40A8-9E3E-BFF59AC74D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DBD72-3C60-4967-8891-B0DCCA0F0843}"/>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24668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4689E-3BAF-45B5-8585-5A5D87AD8FE8}"/>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3" name="Footer Placeholder 2">
            <a:extLst>
              <a:ext uri="{FF2B5EF4-FFF2-40B4-BE49-F238E27FC236}">
                <a16:creationId xmlns:a16="http://schemas.microsoft.com/office/drawing/2014/main" id="{A36FB2F5-DA9B-4D25-AA1D-2E87A7AA56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D5B62D-7654-437E-A9D0-EB6AB2DEAF67}"/>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46238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3AF0-9995-459F-B11D-1E789EF8C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707AC-6238-4238-A0E7-CE68A9686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8C8AC-DF2C-48BE-8BB9-EC0D3072E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CE018E-912B-4A76-9C8A-EE8F000BF5F9}"/>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6" name="Footer Placeholder 5">
            <a:extLst>
              <a:ext uri="{FF2B5EF4-FFF2-40B4-BE49-F238E27FC236}">
                <a16:creationId xmlns:a16="http://schemas.microsoft.com/office/drawing/2014/main" id="{99C2DFDC-5BE0-4339-AD60-17221CDB2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EA29A7-DADA-4FA3-84D1-C0D4C51C4C00}"/>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359158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2372-572D-4E95-949C-289C0F356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965E55-8E63-487A-97F2-0C5D29387E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22712B-2A12-45E2-A84A-DA3369200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28D518-40F2-487C-A0A5-A6D5A604E510}"/>
              </a:ext>
            </a:extLst>
          </p:cNvPr>
          <p:cNvSpPr>
            <a:spLocks noGrp="1"/>
          </p:cNvSpPr>
          <p:nvPr>
            <p:ph type="dt" sz="half" idx="10"/>
          </p:nvPr>
        </p:nvSpPr>
        <p:spPr/>
        <p:txBody>
          <a:bodyPr/>
          <a:lstStyle/>
          <a:p>
            <a:fld id="{83806385-6C43-42B2-B559-C3B6DA1959A6}" type="datetimeFigureOut">
              <a:rPr lang="en-US" smtClean="0"/>
              <a:t>10/21/2018</a:t>
            </a:fld>
            <a:endParaRPr lang="en-US"/>
          </a:p>
        </p:txBody>
      </p:sp>
      <p:sp>
        <p:nvSpPr>
          <p:cNvPr id="6" name="Footer Placeholder 5">
            <a:extLst>
              <a:ext uri="{FF2B5EF4-FFF2-40B4-BE49-F238E27FC236}">
                <a16:creationId xmlns:a16="http://schemas.microsoft.com/office/drawing/2014/main" id="{06CE5911-3BC2-46A3-A6BF-2F344AA1B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82E80-74E4-40DC-BFEF-4F6AFF835A18}"/>
              </a:ext>
            </a:extLst>
          </p:cNvPr>
          <p:cNvSpPr>
            <a:spLocks noGrp="1"/>
          </p:cNvSpPr>
          <p:nvPr>
            <p:ph type="sldNum" sz="quarter" idx="12"/>
          </p:nvPr>
        </p:nvSpPr>
        <p:spPr/>
        <p:txBody>
          <a:bodyPr/>
          <a:lstStyle/>
          <a:p>
            <a:fld id="{298F3A38-6654-4764-A5D3-87FE58F0F5C8}" type="slidenum">
              <a:rPr lang="en-US" smtClean="0"/>
              <a:t>‹#›</a:t>
            </a:fld>
            <a:endParaRPr lang="en-US"/>
          </a:p>
        </p:txBody>
      </p:sp>
    </p:spTree>
    <p:extLst>
      <p:ext uri="{BB962C8B-B14F-4D97-AF65-F5344CB8AC3E}">
        <p14:creationId xmlns:p14="http://schemas.microsoft.com/office/powerpoint/2010/main" val="4534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35D44-F4B0-46C3-A3DD-55DE6D72E5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DCB289-88CF-48D5-8F70-F248EF451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95258-AC6B-4DBE-AEBB-881DCD479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06385-6C43-42B2-B559-C3B6DA1959A6}" type="datetimeFigureOut">
              <a:rPr lang="en-US" smtClean="0"/>
              <a:t>10/21/2018</a:t>
            </a:fld>
            <a:endParaRPr lang="en-US"/>
          </a:p>
        </p:txBody>
      </p:sp>
      <p:sp>
        <p:nvSpPr>
          <p:cNvPr id="5" name="Footer Placeholder 4">
            <a:extLst>
              <a:ext uri="{FF2B5EF4-FFF2-40B4-BE49-F238E27FC236}">
                <a16:creationId xmlns:a16="http://schemas.microsoft.com/office/drawing/2014/main" id="{5343E326-6900-42CD-87E9-D511CB42D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B3745C-A4EF-4987-812A-2F98451ACA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F3A38-6654-4764-A5D3-87FE58F0F5C8}" type="slidenum">
              <a:rPr lang="en-US" smtClean="0"/>
              <a:t>‹#›</a:t>
            </a:fld>
            <a:endParaRPr lang="en-US"/>
          </a:p>
        </p:txBody>
      </p:sp>
    </p:spTree>
    <p:extLst>
      <p:ext uri="{BB962C8B-B14F-4D97-AF65-F5344CB8AC3E}">
        <p14:creationId xmlns:p14="http://schemas.microsoft.com/office/powerpoint/2010/main" val="318205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31678-C547-4A29-8A25-D40F0000D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87" y="0"/>
            <a:ext cx="3302000" cy="2476500"/>
          </a:xfrm>
          <a:prstGeom prst="rect">
            <a:avLst/>
          </a:prstGeom>
        </p:spPr>
      </p:pic>
      <p:sp>
        <p:nvSpPr>
          <p:cNvPr id="2" name="Title 1">
            <a:extLst>
              <a:ext uri="{FF2B5EF4-FFF2-40B4-BE49-F238E27FC236}">
                <a16:creationId xmlns:a16="http://schemas.microsoft.com/office/drawing/2014/main" id="{E95D0B8B-9958-4A17-8490-8DEEA04E2D06}"/>
              </a:ext>
            </a:extLst>
          </p:cNvPr>
          <p:cNvSpPr>
            <a:spLocks noGrp="1"/>
          </p:cNvSpPr>
          <p:nvPr>
            <p:ph type="ctrTitle"/>
          </p:nvPr>
        </p:nvSpPr>
        <p:spPr/>
        <p:txBody>
          <a:bodyPr/>
          <a:lstStyle/>
          <a:p>
            <a:r>
              <a:rPr lang="en-US" dirty="0"/>
              <a:t>Olympics – Growth segment for Athletes over 30 years old</a:t>
            </a:r>
          </a:p>
        </p:txBody>
      </p:sp>
      <p:sp>
        <p:nvSpPr>
          <p:cNvPr id="3" name="Subtitle 2">
            <a:extLst>
              <a:ext uri="{FF2B5EF4-FFF2-40B4-BE49-F238E27FC236}">
                <a16:creationId xmlns:a16="http://schemas.microsoft.com/office/drawing/2014/main" id="{5B1C23A1-3D47-4C5A-8296-3AB5C21EE926}"/>
              </a:ext>
            </a:extLst>
          </p:cNvPr>
          <p:cNvSpPr>
            <a:spLocks noGrp="1"/>
          </p:cNvSpPr>
          <p:nvPr>
            <p:ph type="subTitle" idx="1"/>
          </p:nvPr>
        </p:nvSpPr>
        <p:spPr/>
        <p:txBody>
          <a:bodyPr/>
          <a:lstStyle/>
          <a:p>
            <a:r>
              <a:rPr lang="en-US" dirty="0"/>
              <a:t>Capstone Final</a:t>
            </a:r>
          </a:p>
          <a:p>
            <a:r>
              <a:rPr lang="en-US" dirty="0"/>
              <a:t>Sheila Lynch</a:t>
            </a:r>
          </a:p>
          <a:p>
            <a:r>
              <a:rPr lang="en-US" dirty="0"/>
              <a:t>October 21, 2018</a:t>
            </a:r>
          </a:p>
        </p:txBody>
      </p:sp>
    </p:spTree>
    <p:extLst>
      <p:ext uri="{BB962C8B-B14F-4D97-AF65-F5344CB8AC3E}">
        <p14:creationId xmlns:p14="http://schemas.microsoft.com/office/powerpoint/2010/main" val="124221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CDDE-BDFA-4E36-BF3E-2F0016BFBF9B}"/>
              </a:ext>
            </a:extLst>
          </p:cNvPr>
          <p:cNvSpPr>
            <a:spLocks noGrp="1"/>
          </p:cNvSpPr>
          <p:nvPr>
            <p:ph type="title"/>
          </p:nvPr>
        </p:nvSpPr>
        <p:spPr>
          <a:xfrm>
            <a:off x="838200" y="365125"/>
            <a:ext cx="10515600" cy="835025"/>
          </a:xfrm>
        </p:spPr>
        <p:txBody>
          <a:bodyPr>
            <a:normAutofit/>
          </a:bodyPr>
          <a:lstStyle/>
          <a:p>
            <a:r>
              <a:rPr lang="en-US" sz="2000" dirty="0"/>
              <a:t>Rowing plots</a:t>
            </a:r>
          </a:p>
        </p:txBody>
      </p:sp>
      <p:pic>
        <p:nvPicPr>
          <p:cNvPr id="4" name="Content Placeholder 3">
            <a:extLst>
              <a:ext uri="{FF2B5EF4-FFF2-40B4-BE49-F238E27FC236}">
                <a16:creationId xmlns:a16="http://schemas.microsoft.com/office/drawing/2014/main" id="{85286F43-1758-489C-908A-3965EC9EE1E5}"/>
              </a:ext>
            </a:extLst>
          </p:cNvPr>
          <p:cNvPicPr>
            <a:picLocks noGrp="1" noChangeAspect="1"/>
          </p:cNvPicPr>
          <p:nvPr>
            <p:ph idx="1"/>
          </p:nvPr>
        </p:nvPicPr>
        <p:blipFill>
          <a:blip r:embed="rId2"/>
          <a:stretch>
            <a:fillRect/>
          </a:stretch>
        </p:blipFill>
        <p:spPr>
          <a:xfrm>
            <a:off x="402507" y="1569482"/>
            <a:ext cx="5369643" cy="3069193"/>
          </a:xfrm>
          <a:prstGeom prst="rect">
            <a:avLst/>
          </a:prstGeom>
        </p:spPr>
      </p:pic>
      <p:sp>
        <p:nvSpPr>
          <p:cNvPr id="5" name="TextBox 4">
            <a:extLst>
              <a:ext uri="{FF2B5EF4-FFF2-40B4-BE49-F238E27FC236}">
                <a16:creationId xmlns:a16="http://schemas.microsoft.com/office/drawing/2014/main" id="{34AF0E5C-157F-4B9F-825B-E13209E79496}"/>
              </a:ext>
            </a:extLst>
          </p:cNvPr>
          <p:cNvSpPr txBox="1"/>
          <p:nvPr/>
        </p:nvSpPr>
        <p:spPr>
          <a:xfrm>
            <a:off x="838200" y="1200150"/>
            <a:ext cx="2438400" cy="369332"/>
          </a:xfrm>
          <a:prstGeom prst="rect">
            <a:avLst/>
          </a:prstGeom>
          <a:noFill/>
        </p:spPr>
        <p:txBody>
          <a:bodyPr wrap="square" rtlCol="0">
            <a:spAutoFit/>
          </a:bodyPr>
          <a:lstStyle/>
          <a:p>
            <a:r>
              <a:rPr lang="en-US" dirty="0"/>
              <a:t>Earning a medal = 1</a:t>
            </a:r>
          </a:p>
        </p:txBody>
      </p:sp>
      <p:pic>
        <p:nvPicPr>
          <p:cNvPr id="6" name="Picture 5">
            <a:extLst>
              <a:ext uri="{FF2B5EF4-FFF2-40B4-BE49-F238E27FC236}">
                <a16:creationId xmlns:a16="http://schemas.microsoft.com/office/drawing/2014/main" id="{6D3E1785-F622-4587-86B2-65ED009E4880}"/>
              </a:ext>
            </a:extLst>
          </p:cNvPr>
          <p:cNvPicPr>
            <a:picLocks noChangeAspect="1"/>
          </p:cNvPicPr>
          <p:nvPr/>
        </p:nvPicPr>
        <p:blipFill>
          <a:blip r:embed="rId3"/>
          <a:stretch>
            <a:fillRect/>
          </a:stretch>
        </p:blipFill>
        <p:spPr>
          <a:xfrm>
            <a:off x="5772150" y="1429044"/>
            <a:ext cx="6210300" cy="3542122"/>
          </a:xfrm>
          <a:prstGeom prst="rect">
            <a:avLst/>
          </a:prstGeom>
        </p:spPr>
      </p:pic>
      <p:sp>
        <p:nvSpPr>
          <p:cNvPr id="7" name="TextBox 6">
            <a:extLst>
              <a:ext uri="{FF2B5EF4-FFF2-40B4-BE49-F238E27FC236}">
                <a16:creationId xmlns:a16="http://schemas.microsoft.com/office/drawing/2014/main" id="{F3F54439-341F-4BDA-B386-053A3641652D}"/>
              </a:ext>
            </a:extLst>
          </p:cNvPr>
          <p:cNvSpPr txBox="1"/>
          <p:nvPr/>
        </p:nvSpPr>
        <p:spPr>
          <a:xfrm>
            <a:off x="6096000" y="1059712"/>
            <a:ext cx="2438400" cy="369332"/>
          </a:xfrm>
          <a:prstGeom prst="rect">
            <a:avLst/>
          </a:prstGeom>
          <a:noFill/>
        </p:spPr>
        <p:txBody>
          <a:bodyPr wrap="square" rtlCol="0">
            <a:spAutoFit/>
          </a:bodyPr>
          <a:lstStyle/>
          <a:p>
            <a:r>
              <a:rPr lang="en-US" dirty="0"/>
              <a:t>Over 30 = 1</a:t>
            </a:r>
          </a:p>
        </p:txBody>
      </p:sp>
      <p:sp>
        <p:nvSpPr>
          <p:cNvPr id="8" name="Rectangle 7">
            <a:extLst>
              <a:ext uri="{FF2B5EF4-FFF2-40B4-BE49-F238E27FC236}">
                <a16:creationId xmlns:a16="http://schemas.microsoft.com/office/drawing/2014/main" id="{70B742EB-E2CA-4F2C-BD57-D8E9DB44B800}"/>
              </a:ext>
            </a:extLst>
          </p:cNvPr>
          <p:cNvSpPr/>
          <p:nvPr/>
        </p:nvSpPr>
        <p:spPr>
          <a:xfrm>
            <a:off x="542925" y="5200060"/>
            <a:ext cx="8010525" cy="923330"/>
          </a:xfrm>
          <a:prstGeom prst="rect">
            <a:avLst/>
          </a:prstGeom>
        </p:spPr>
        <p:txBody>
          <a:bodyPr wrap="square">
            <a:spAutoFit/>
          </a:bodyPr>
          <a:lstStyle/>
          <a:p>
            <a:r>
              <a:rPr lang="en-US" dirty="0"/>
              <a:t>Evaluating the linear regression and R squared for Rowing, again using variable to Age over 30 and adding to the dependent variable NOC and Age the R squared resulted in 51.9%.</a:t>
            </a:r>
          </a:p>
        </p:txBody>
      </p:sp>
    </p:spTree>
    <p:extLst>
      <p:ext uri="{BB962C8B-B14F-4D97-AF65-F5344CB8AC3E}">
        <p14:creationId xmlns:p14="http://schemas.microsoft.com/office/powerpoint/2010/main" val="185612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01BCB-48B3-4BDC-9BF2-10DD56F87CF9}"/>
              </a:ext>
            </a:extLst>
          </p:cNvPr>
          <p:cNvPicPr>
            <a:picLocks noChangeAspect="1"/>
          </p:cNvPicPr>
          <p:nvPr/>
        </p:nvPicPr>
        <p:blipFill>
          <a:blip r:embed="rId2"/>
          <a:stretch>
            <a:fillRect/>
          </a:stretch>
        </p:blipFill>
        <p:spPr>
          <a:xfrm>
            <a:off x="6007243" y="3287287"/>
            <a:ext cx="5867399" cy="3368662"/>
          </a:xfrm>
          <a:prstGeom prst="rect">
            <a:avLst/>
          </a:prstGeom>
        </p:spPr>
      </p:pic>
      <p:sp>
        <p:nvSpPr>
          <p:cNvPr id="3" name="Content Placeholder 2">
            <a:extLst>
              <a:ext uri="{FF2B5EF4-FFF2-40B4-BE49-F238E27FC236}">
                <a16:creationId xmlns:a16="http://schemas.microsoft.com/office/drawing/2014/main" id="{DF6F7E24-413B-4A38-B768-3BE58B3699AB}"/>
              </a:ext>
            </a:extLst>
          </p:cNvPr>
          <p:cNvSpPr>
            <a:spLocks noGrp="1"/>
          </p:cNvSpPr>
          <p:nvPr>
            <p:ph idx="1"/>
          </p:nvPr>
        </p:nvSpPr>
        <p:spPr>
          <a:xfrm>
            <a:off x="574963" y="438151"/>
            <a:ext cx="10864561" cy="6217798"/>
          </a:xfrm>
        </p:spPr>
        <p:txBody>
          <a:bodyPr>
            <a:normAutofit fontScale="92500" lnSpcReduction="10000"/>
          </a:bodyPr>
          <a:lstStyle/>
          <a:p>
            <a:pPr marL="0" indent="0">
              <a:buNone/>
            </a:pPr>
            <a:r>
              <a:rPr lang="en-US" sz="2400" dirty="0"/>
              <a:t>After review of these results in both the Training and Test dataset,  the graphs show the average age increasing in these Sport specific, Equestrianism and Rowing and there will continue to be an upward trend of older athletes, however it is difficult to predict if they will be successful in earning a medal. </a:t>
            </a:r>
          </a:p>
          <a:p>
            <a:pPr marL="0" indent="0">
              <a:buNone/>
            </a:pPr>
            <a:r>
              <a:rPr lang="en-US" sz="2400" dirty="0"/>
              <a:t>However in consideration of the marketing to this athlete age group, as long as the current percentages continue to earn the medals, it will support the target market.  The focus here should be to attract these athletes participating in these sports to use and promote your apparel and shoes.  Focus on reaching out to the competitive groups in these sports reflecting those recent athletes that have been successful at the Olympic games in their Sport even if </a:t>
            </a:r>
          </a:p>
          <a:p>
            <a:pPr marL="0" indent="0">
              <a:buNone/>
            </a:pPr>
            <a:r>
              <a:rPr lang="en-US" sz="2400" dirty="0"/>
              <a:t>they are above the mean age for the sport.  </a:t>
            </a:r>
          </a:p>
          <a:p>
            <a:pPr marL="0" indent="0">
              <a:buNone/>
            </a:pPr>
            <a:r>
              <a:rPr lang="en-US" sz="2400" dirty="0"/>
              <a:t>Collaborate with them on what are their </a:t>
            </a:r>
          </a:p>
          <a:p>
            <a:pPr marL="0" indent="0">
              <a:buNone/>
            </a:pPr>
            <a:r>
              <a:rPr lang="en-US" sz="2400" dirty="0"/>
              <a:t>needs to succeed in their </a:t>
            </a:r>
          </a:p>
          <a:p>
            <a:pPr marL="0" indent="0">
              <a:buNone/>
            </a:pPr>
            <a:r>
              <a:rPr lang="en-US" sz="2400" dirty="0"/>
              <a:t>sport.  And most importantly remember </a:t>
            </a:r>
          </a:p>
          <a:p>
            <a:pPr marL="0" indent="0">
              <a:buNone/>
            </a:pPr>
            <a:r>
              <a:rPr lang="en-US" sz="2400" dirty="0"/>
              <a:t>your target customer is not just these </a:t>
            </a:r>
          </a:p>
          <a:p>
            <a:pPr marL="0" indent="0">
              <a:buNone/>
            </a:pPr>
            <a:r>
              <a:rPr lang="en-US" sz="2400" dirty="0"/>
              <a:t>specific Olympic athletes, but all that </a:t>
            </a:r>
          </a:p>
          <a:p>
            <a:pPr marL="0" indent="0">
              <a:buNone/>
            </a:pPr>
            <a:r>
              <a:rPr lang="en-US" sz="2400" dirty="0"/>
              <a:t>aspire to perform as they do, like </a:t>
            </a:r>
            <a:r>
              <a:rPr lang="en-US" sz="2400" dirty="0" err="1"/>
              <a:t>Genevra</a:t>
            </a:r>
            <a:r>
              <a:rPr lang="en-US" sz="2400" dirty="0"/>
              <a:t> </a:t>
            </a:r>
          </a:p>
          <a:p>
            <a:pPr marL="0" indent="0">
              <a:buNone/>
            </a:pPr>
            <a:r>
              <a:rPr lang="en-US" sz="2400" dirty="0"/>
              <a:t>Stone.</a:t>
            </a:r>
          </a:p>
          <a:p>
            <a:endParaRPr lang="en-US" dirty="0"/>
          </a:p>
        </p:txBody>
      </p:sp>
    </p:spTree>
    <p:extLst>
      <p:ext uri="{BB962C8B-B14F-4D97-AF65-F5344CB8AC3E}">
        <p14:creationId xmlns:p14="http://schemas.microsoft.com/office/powerpoint/2010/main" val="45209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AB6EAC-A99C-41AD-B0E9-E6E720108B94}"/>
              </a:ext>
            </a:extLst>
          </p:cNvPr>
          <p:cNvSpPr>
            <a:spLocks noGrp="1"/>
          </p:cNvSpPr>
          <p:nvPr>
            <p:ph idx="1"/>
          </p:nvPr>
        </p:nvSpPr>
        <p:spPr>
          <a:xfrm>
            <a:off x="556780" y="200025"/>
            <a:ext cx="11326090" cy="3896302"/>
          </a:xfrm>
        </p:spPr>
        <p:txBody>
          <a:bodyPr>
            <a:normAutofit/>
          </a:bodyPr>
          <a:lstStyle/>
          <a:p>
            <a:pPr marL="0" indent="0">
              <a:buNone/>
            </a:pPr>
            <a:r>
              <a:rPr lang="en-US" sz="2400" dirty="0"/>
              <a:t>I hope these results can show Sports companies that focusing on all age groups is important.  This research and predicting trends could continue focusing on NOC for which country teams have the highest chance of earning a medal over 30 to further focus your marketing.  It could also be </a:t>
            </a:r>
            <a:r>
              <a:rPr lang="en-US" sz="2400" dirty="0" err="1"/>
              <a:t>analysized</a:t>
            </a:r>
            <a:r>
              <a:rPr lang="en-US" sz="2400" dirty="0"/>
              <a:t> for Sex, especially focusing on Sport to determine which market segment to focus product creation and market needs.  While the percentage of athletes earning a medal or even participating in an Olympic event over the age of 30 will always be in the minority, highlighting these achievements in your marketing can motivate your target market to aspire to be like them and the products used to get them there. </a:t>
            </a:r>
          </a:p>
        </p:txBody>
      </p:sp>
      <p:pic>
        <p:nvPicPr>
          <p:cNvPr id="4" name="Picture 3">
            <a:extLst>
              <a:ext uri="{FF2B5EF4-FFF2-40B4-BE49-F238E27FC236}">
                <a16:creationId xmlns:a16="http://schemas.microsoft.com/office/drawing/2014/main" id="{5B4D08EF-4ADA-4589-8978-042916DFD6C3}"/>
              </a:ext>
            </a:extLst>
          </p:cNvPr>
          <p:cNvPicPr>
            <a:picLocks noChangeAspect="1"/>
          </p:cNvPicPr>
          <p:nvPr/>
        </p:nvPicPr>
        <p:blipFill>
          <a:blip r:embed="rId2"/>
          <a:stretch>
            <a:fillRect/>
          </a:stretch>
        </p:blipFill>
        <p:spPr>
          <a:xfrm>
            <a:off x="6515100" y="2969861"/>
            <a:ext cx="4991100" cy="3688114"/>
          </a:xfrm>
          <a:prstGeom prst="rect">
            <a:avLst/>
          </a:prstGeom>
        </p:spPr>
      </p:pic>
      <p:pic>
        <p:nvPicPr>
          <p:cNvPr id="5" name="Picture 4">
            <a:extLst>
              <a:ext uri="{FF2B5EF4-FFF2-40B4-BE49-F238E27FC236}">
                <a16:creationId xmlns:a16="http://schemas.microsoft.com/office/drawing/2014/main" id="{EC931EB4-85DB-48BE-A8C5-05002D7D36A2}"/>
              </a:ext>
            </a:extLst>
          </p:cNvPr>
          <p:cNvPicPr>
            <a:picLocks noChangeAspect="1"/>
          </p:cNvPicPr>
          <p:nvPr/>
        </p:nvPicPr>
        <p:blipFill>
          <a:blip r:embed="rId3"/>
          <a:stretch>
            <a:fillRect/>
          </a:stretch>
        </p:blipFill>
        <p:spPr>
          <a:xfrm>
            <a:off x="1304925" y="3269430"/>
            <a:ext cx="4538230" cy="3388545"/>
          </a:xfrm>
          <a:prstGeom prst="rect">
            <a:avLst/>
          </a:prstGeom>
        </p:spPr>
      </p:pic>
    </p:spTree>
    <p:extLst>
      <p:ext uri="{BB962C8B-B14F-4D97-AF65-F5344CB8AC3E}">
        <p14:creationId xmlns:p14="http://schemas.microsoft.com/office/powerpoint/2010/main" val="63870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937A82-FB26-445C-A955-2D2775DB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25436"/>
            <a:ext cx="2406587" cy="1804940"/>
          </a:xfrm>
          <a:prstGeom prst="rect">
            <a:avLst/>
          </a:prstGeom>
        </p:spPr>
      </p:pic>
      <p:sp>
        <p:nvSpPr>
          <p:cNvPr id="3" name="Content Placeholder 2">
            <a:extLst>
              <a:ext uri="{FF2B5EF4-FFF2-40B4-BE49-F238E27FC236}">
                <a16:creationId xmlns:a16="http://schemas.microsoft.com/office/drawing/2014/main" id="{14F67FC9-B950-4478-9519-A2C12AF39DCE}"/>
              </a:ext>
            </a:extLst>
          </p:cNvPr>
          <p:cNvSpPr>
            <a:spLocks noGrp="1"/>
          </p:cNvSpPr>
          <p:nvPr>
            <p:ph idx="1"/>
          </p:nvPr>
        </p:nvSpPr>
        <p:spPr>
          <a:xfrm>
            <a:off x="838199" y="1825625"/>
            <a:ext cx="6920883" cy="4557420"/>
          </a:xfrm>
        </p:spPr>
        <p:txBody>
          <a:bodyPr/>
          <a:lstStyle/>
          <a:p>
            <a:r>
              <a:rPr lang="en-US" dirty="0"/>
              <a:t>As I watch the Olympics this past year and listening the </a:t>
            </a:r>
            <a:r>
              <a:rPr lang="en-US" dirty="0" err="1"/>
              <a:t>the</a:t>
            </a:r>
            <a:r>
              <a:rPr lang="en-US" dirty="0"/>
              <a:t> athlete's stories, most are young adults competing in the variety of sports.  It raised the question, how many athletes are over 30 years old.  And how many of those over 30 years old earn a medal. And while this information is good for trivia answers, I am validating as manufactures of these sports focus on specific age groups to market product and is there a market for athletes over 30. </a:t>
            </a:r>
          </a:p>
        </p:txBody>
      </p:sp>
    </p:spTree>
    <p:extLst>
      <p:ext uri="{BB962C8B-B14F-4D97-AF65-F5344CB8AC3E}">
        <p14:creationId xmlns:p14="http://schemas.microsoft.com/office/powerpoint/2010/main" val="265990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9BCF-A263-45B4-B37A-38980D9629A1}"/>
              </a:ext>
            </a:extLst>
          </p:cNvPr>
          <p:cNvSpPr>
            <a:spLocks noGrp="1"/>
          </p:cNvSpPr>
          <p:nvPr>
            <p:ph type="title"/>
          </p:nvPr>
        </p:nvSpPr>
        <p:spPr>
          <a:xfrm>
            <a:off x="838200" y="230982"/>
            <a:ext cx="10515600" cy="825462"/>
          </a:xfrm>
        </p:spPr>
        <p:txBody>
          <a:bodyPr/>
          <a:lstStyle/>
          <a:p>
            <a:r>
              <a:rPr lang="en-US" dirty="0"/>
              <a:t>The Data</a:t>
            </a:r>
          </a:p>
        </p:txBody>
      </p:sp>
      <p:sp>
        <p:nvSpPr>
          <p:cNvPr id="3" name="Content Placeholder 2">
            <a:extLst>
              <a:ext uri="{FF2B5EF4-FFF2-40B4-BE49-F238E27FC236}">
                <a16:creationId xmlns:a16="http://schemas.microsoft.com/office/drawing/2014/main" id="{66BD9817-10E3-48A7-A8DD-35012B646CE2}"/>
              </a:ext>
            </a:extLst>
          </p:cNvPr>
          <p:cNvSpPr>
            <a:spLocks noGrp="1"/>
          </p:cNvSpPr>
          <p:nvPr>
            <p:ph idx="1"/>
          </p:nvPr>
        </p:nvSpPr>
        <p:spPr>
          <a:xfrm>
            <a:off x="733888" y="934376"/>
            <a:ext cx="11046780" cy="1720047"/>
          </a:xfrm>
        </p:spPr>
        <p:txBody>
          <a:bodyPr>
            <a:normAutofit fontScale="55000" lnSpcReduction="20000"/>
          </a:bodyPr>
          <a:lstStyle/>
          <a:p>
            <a:pPr marL="0" indent="0">
              <a:buNone/>
            </a:pPr>
            <a:r>
              <a:rPr lang="en-US" dirty="0"/>
              <a:t>The dataset is historical Olympic results since 1900 to 2016 with Age, Sport, Country and Medals. </a:t>
            </a:r>
          </a:p>
          <a:p>
            <a:pPr marL="0" indent="0">
              <a:buNone/>
            </a:pPr>
            <a:r>
              <a:rPr lang="en-US" dirty="0"/>
              <a:t>Evaluated the percentages of highest proportion of athletes over 30 establishing the baseline for all athlete events.  </a:t>
            </a:r>
          </a:p>
          <a:p>
            <a:pPr marL="0" indent="0">
              <a:buNone/>
            </a:pPr>
            <a:r>
              <a:rPr lang="en-US" dirty="0"/>
              <a:t>1.  Proportion of Sports (Equestrianism is number 4  </a:t>
            </a:r>
          </a:p>
          <a:p>
            <a:pPr marL="0" indent="0">
              <a:buNone/>
            </a:pPr>
            <a:r>
              <a:rPr lang="en-US" dirty="0"/>
              <a:t>2. Proportion of Country – top 3 are small considering participant totals.  So second review was of the top 7 participating Teams which have 19-20% over age 30 participants.</a:t>
            </a:r>
          </a:p>
          <a:p>
            <a:pPr marL="0" indent="0">
              <a:buNone/>
            </a:pPr>
            <a:r>
              <a:rPr lang="en-US" dirty="0"/>
              <a:t>3. Proportion of target Sport</a:t>
            </a:r>
          </a:p>
        </p:txBody>
      </p:sp>
      <p:pic>
        <p:nvPicPr>
          <p:cNvPr id="6" name="Picture 5">
            <a:extLst>
              <a:ext uri="{FF2B5EF4-FFF2-40B4-BE49-F238E27FC236}">
                <a16:creationId xmlns:a16="http://schemas.microsoft.com/office/drawing/2014/main" id="{C3853A8C-A457-4AA8-9459-28309B999528}"/>
              </a:ext>
            </a:extLst>
          </p:cNvPr>
          <p:cNvPicPr>
            <a:picLocks noChangeAspect="1"/>
          </p:cNvPicPr>
          <p:nvPr/>
        </p:nvPicPr>
        <p:blipFill>
          <a:blip r:embed="rId2"/>
          <a:stretch>
            <a:fillRect/>
          </a:stretch>
        </p:blipFill>
        <p:spPr>
          <a:xfrm>
            <a:off x="629576" y="2659819"/>
            <a:ext cx="5029200" cy="2286000"/>
          </a:xfrm>
          <a:prstGeom prst="rect">
            <a:avLst/>
          </a:prstGeom>
        </p:spPr>
      </p:pic>
      <p:pic>
        <p:nvPicPr>
          <p:cNvPr id="7" name="Picture 6">
            <a:extLst>
              <a:ext uri="{FF2B5EF4-FFF2-40B4-BE49-F238E27FC236}">
                <a16:creationId xmlns:a16="http://schemas.microsoft.com/office/drawing/2014/main" id="{CE39C510-E4F7-474F-9F94-793EDFA2E5A1}"/>
              </a:ext>
            </a:extLst>
          </p:cNvPr>
          <p:cNvPicPr>
            <a:picLocks noChangeAspect="1"/>
          </p:cNvPicPr>
          <p:nvPr/>
        </p:nvPicPr>
        <p:blipFill>
          <a:blip r:embed="rId3"/>
          <a:stretch>
            <a:fillRect/>
          </a:stretch>
        </p:blipFill>
        <p:spPr>
          <a:xfrm>
            <a:off x="6358632" y="2659819"/>
            <a:ext cx="4191000" cy="2257425"/>
          </a:xfrm>
          <a:prstGeom prst="rect">
            <a:avLst/>
          </a:prstGeom>
        </p:spPr>
      </p:pic>
      <p:pic>
        <p:nvPicPr>
          <p:cNvPr id="8" name="Picture 7">
            <a:extLst>
              <a:ext uri="{FF2B5EF4-FFF2-40B4-BE49-F238E27FC236}">
                <a16:creationId xmlns:a16="http://schemas.microsoft.com/office/drawing/2014/main" id="{2C9EC43D-AAB4-4C1B-8E39-0201866E330D}"/>
              </a:ext>
            </a:extLst>
          </p:cNvPr>
          <p:cNvPicPr>
            <a:picLocks noChangeAspect="1"/>
          </p:cNvPicPr>
          <p:nvPr/>
        </p:nvPicPr>
        <p:blipFill>
          <a:blip r:embed="rId4"/>
          <a:stretch>
            <a:fillRect/>
          </a:stretch>
        </p:blipFill>
        <p:spPr>
          <a:xfrm>
            <a:off x="629576" y="5118763"/>
            <a:ext cx="4695825" cy="1609725"/>
          </a:xfrm>
          <a:prstGeom prst="rect">
            <a:avLst/>
          </a:prstGeom>
        </p:spPr>
      </p:pic>
      <p:pic>
        <p:nvPicPr>
          <p:cNvPr id="9" name="Picture 8">
            <a:extLst>
              <a:ext uri="{FF2B5EF4-FFF2-40B4-BE49-F238E27FC236}">
                <a16:creationId xmlns:a16="http://schemas.microsoft.com/office/drawing/2014/main" id="{9151C182-1719-44AF-9112-2B51CC3384C8}"/>
              </a:ext>
            </a:extLst>
          </p:cNvPr>
          <p:cNvPicPr>
            <a:picLocks noChangeAspect="1"/>
          </p:cNvPicPr>
          <p:nvPr/>
        </p:nvPicPr>
        <p:blipFill>
          <a:blip r:embed="rId5"/>
          <a:stretch>
            <a:fillRect/>
          </a:stretch>
        </p:blipFill>
        <p:spPr>
          <a:xfrm>
            <a:off x="6185331" y="5085425"/>
            <a:ext cx="4686300" cy="838200"/>
          </a:xfrm>
          <a:prstGeom prst="rect">
            <a:avLst/>
          </a:prstGeom>
        </p:spPr>
      </p:pic>
      <p:cxnSp>
        <p:nvCxnSpPr>
          <p:cNvPr id="11" name="Straight Arrow Connector 10">
            <a:extLst>
              <a:ext uri="{FF2B5EF4-FFF2-40B4-BE49-F238E27FC236}">
                <a16:creationId xmlns:a16="http://schemas.microsoft.com/office/drawing/2014/main" id="{76BFCB70-1060-418B-A8D0-837539F7DB58}"/>
              </a:ext>
            </a:extLst>
          </p:cNvPr>
          <p:cNvCxnSpPr>
            <a:cxnSpLocks/>
          </p:cNvCxnSpPr>
          <p:nvPr/>
        </p:nvCxnSpPr>
        <p:spPr>
          <a:xfrm>
            <a:off x="115410" y="3613212"/>
            <a:ext cx="61847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0CC0B927-5E48-44BA-8566-EF141D354D9C}"/>
              </a:ext>
            </a:extLst>
          </p:cNvPr>
          <p:cNvCxnSpPr>
            <a:cxnSpLocks/>
          </p:cNvCxnSpPr>
          <p:nvPr/>
        </p:nvCxnSpPr>
        <p:spPr>
          <a:xfrm>
            <a:off x="115410" y="5567779"/>
            <a:ext cx="514166"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307EAA23-4996-433F-B4A3-C421AEDBE7EF}"/>
              </a:ext>
            </a:extLst>
          </p:cNvPr>
          <p:cNvCxnSpPr>
            <a:cxnSpLocks/>
          </p:cNvCxnSpPr>
          <p:nvPr/>
        </p:nvCxnSpPr>
        <p:spPr>
          <a:xfrm>
            <a:off x="5844466" y="3278820"/>
            <a:ext cx="514166"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009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854CA-FABA-4E22-B41E-2BA095876F12}"/>
              </a:ext>
            </a:extLst>
          </p:cNvPr>
          <p:cNvSpPr>
            <a:spLocks noGrp="1"/>
          </p:cNvSpPr>
          <p:nvPr>
            <p:ph idx="1"/>
          </p:nvPr>
        </p:nvSpPr>
        <p:spPr>
          <a:xfrm>
            <a:off x="838200" y="435006"/>
            <a:ext cx="10515600" cy="5741957"/>
          </a:xfrm>
        </p:spPr>
        <p:txBody>
          <a:bodyPr>
            <a:normAutofit fontScale="92500" lnSpcReduction="10000"/>
          </a:bodyPr>
          <a:lstStyle/>
          <a:p>
            <a:pPr marL="0" indent="0">
              <a:buNone/>
            </a:pPr>
            <a:r>
              <a:rPr lang="en-US" sz="1600" dirty="0"/>
              <a:t>Overall the highest proportion of athletes over 30 in all of the events/time have the top 5 being over 65 years ago.  And finally lets consider the proportion of the participants that earned medal over age 30 in the last 20 years, which in 2016 was 2.6% compared to 2008 it was 2.5%, not much change. It was 1920 that had the highest percentage of 11.7%.</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2000" dirty="0"/>
              <a:t>And let’s consider the mean age:</a:t>
            </a:r>
          </a:p>
          <a:p>
            <a:pPr marL="0" indent="0">
              <a:buNone/>
            </a:pPr>
            <a:r>
              <a:rPr lang="en-US" sz="2000" dirty="0"/>
              <a:t>All Athletes over full timeline – 25.5 years old</a:t>
            </a:r>
          </a:p>
          <a:p>
            <a:pPr marL="0" indent="0">
              <a:buNone/>
            </a:pPr>
            <a:r>
              <a:rPr lang="en-US" sz="2000" dirty="0"/>
              <a:t>All Athletes over timeline of top 7 Teams – 25.9 years old</a:t>
            </a:r>
          </a:p>
          <a:p>
            <a:pPr marL="0" indent="0">
              <a:buNone/>
            </a:pPr>
            <a:r>
              <a:rPr lang="en-US" sz="2000" dirty="0"/>
              <a:t>All Equestrian Athletes – 34.1 years old</a:t>
            </a:r>
          </a:p>
          <a:p>
            <a:pPr marL="0" indent="0">
              <a:buNone/>
            </a:pPr>
            <a:r>
              <a:rPr lang="en-US" sz="2000" dirty="0"/>
              <a:t>All Rowing Athletes – 25.3 years old</a:t>
            </a:r>
          </a:p>
          <a:p>
            <a:endParaRPr lang="en-US" dirty="0"/>
          </a:p>
        </p:txBody>
      </p:sp>
      <p:graphicFrame>
        <p:nvGraphicFramePr>
          <p:cNvPr id="4" name="Table 3">
            <a:extLst>
              <a:ext uri="{FF2B5EF4-FFF2-40B4-BE49-F238E27FC236}">
                <a16:creationId xmlns:a16="http://schemas.microsoft.com/office/drawing/2014/main" id="{77A04135-146B-49DD-89ED-162D7D8F163D}"/>
              </a:ext>
            </a:extLst>
          </p:cNvPr>
          <p:cNvGraphicFramePr>
            <a:graphicFrameLocks noGrp="1"/>
          </p:cNvGraphicFramePr>
          <p:nvPr>
            <p:extLst>
              <p:ext uri="{D42A27DB-BD31-4B8C-83A1-F6EECF244321}">
                <p14:modId xmlns:p14="http://schemas.microsoft.com/office/powerpoint/2010/main" val="125828569"/>
              </p:ext>
            </p:extLst>
          </p:nvPr>
        </p:nvGraphicFramePr>
        <p:xfrm>
          <a:off x="913105" y="1598997"/>
          <a:ext cx="4305300" cy="2194560"/>
        </p:xfrm>
        <a:graphic>
          <a:graphicData uri="http://schemas.openxmlformats.org/drawingml/2006/table">
            <a:tbl>
              <a:tblPr/>
              <a:tblGrid>
                <a:gridCol w="609600">
                  <a:extLst>
                    <a:ext uri="{9D8B030D-6E8A-4147-A177-3AD203B41FA5}">
                      <a16:colId xmlns:a16="http://schemas.microsoft.com/office/drawing/2014/main" val="1197156147"/>
                    </a:ext>
                  </a:extLst>
                </a:gridCol>
                <a:gridCol w="609600">
                  <a:extLst>
                    <a:ext uri="{9D8B030D-6E8A-4147-A177-3AD203B41FA5}">
                      <a16:colId xmlns:a16="http://schemas.microsoft.com/office/drawing/2014/main" val="2082796866"/>
                    </a:ext>
                  </a:extLst>
                </a:gridCol>
                <a:gridCol w="723900">
                  <a:extLst>
                    <a:ext uri="{9D8B030D-6E8A-4147-A177-3AD203B41FA5}">
                      <a16:colId xmlns:a16="http://schemas.microsoft.com/office/drawing/2014/main" val="1126215100"/>
                    </a:ext>
                  </a:extLst>
                </a:gridCol>
                <a:gridCol w="609600">
                  <a:extLst>
                    <a:ext uri="{9D8B030D-6E8A-4147-A177-3AD203B41FA5}">
                      <a16:colId xmlns:a16="http://schemas.microsoft.com/office/drawing/2014/main" val="3069300830"/>
                    </a:ext>
                  </a:extLst>
                </a:gridCol>
                <a:gridCol w="838200">
                  <a:extLst>
                    <a:ext uri="{9D8B030D-6E8A-4147-A177-3AD203B41FA5}">
                      <a16:colId xmlns:a16="http://schemas.microsoft.com/office/drawing/2014/main" val="968250330"/>
                    </a:ext>
                  </a:extLst>
                </a:gridCol>
                <a:gridCol w="914400">
                  <a:extLst>
                    <a:ext uri="{9D8B030D-6E8A-4147-A177-3AD203B41FA5}">
                      <a16:colId xmlns:a16="http://schemas.microsoft.com/office/drawing/2014/main" val="3607185627"/>
                    </a:ext>
                  </a:extLst>
                </a:gridCol>
              </a:tblGrid>
              <a:tr h="365760">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Medaled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Total Participants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Over_30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percent_over_30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nl-NL" sz="1100" b="0" i="0" u="none" strike="noStrike">
                          <a:solidFill>
                            <a:srgbClr val="000000"/>
                          </a:solidFill>
                          <a:effectLst/>
                          <a:latin typeface="Calibri" panose="020F0502020204030204" pitchFamily="34" charset="0"/>
                        </a:rPr>
                        <a:t>Percent over 30 win medal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411775"/>
                  </a:ext>
                </a:extLst>
              </a:tr>
              <a:tr h="182880">
                <a:tc>
                  <a:txBody>
                    <a:bodyPr/>
                    <a:lstStyle/>
                    <a:p>
                      <a:pPr algn="r" fontAlgn="b"/>
                      <a:r>
                        <a:rPr lang="en-US" sz="1100" b="0" i="0" u="none" strike="noStrike">
                          <a:solidFill>
                            <a:srgbClr val="000000"/>
                          </a:solidFill>
                          <a:effectLst/>
                          <a:latin typeface="Calibri" panose="020F0502020204030204" pitchFamily="34" charset="0"/>
                        </a:rPr>
                        <a:t>2016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11665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638445"/>
                  </a:ext>
                </a:extLst>
              </a:tr>
              <a:tr h="182880">
                <a:tc>
                  <a:txBody>
                    <a:bodyPr/>
                    <a:lstStyle/>
                    <a:p>
                      <a:pPr algn="r" fontAlgn="b"/>
                      <a:r>
                        <a:rPr lang="en-US" sz="1100" b="0" i="0" u="none" strike="noStrike">
                          <a:solidFill>
                            <a:srgbClr val="000000"/>
                          </a:solidFill>
                          <a:effectLst/>
                          <a:latin typeface="Calibri" panose="020F0502020204030204" pitchFamily="34" charset="0"/>
                        </a:rPr>
                        <a:t>2016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4733568"/>
                  </a:ext>
                </a:extLst>
              </a:tr>
              <a:tr h="182880">
                <a:tc>
                  <a:txBody>
                    <a:bodyPr/>
                    <a:lstStyle/>
                    <a:p>
                      <a:pPr algn="r" fontAlgn="b"/>
                      <a:r>
                        <a:rPr lang="en-US" sz="1100" b="0" i="0" u="none" strike="noStrike">
                          <a:solidFill>
                            <a:srgbClr val="000000"/>
                          </a:solidFill>
                          <a:effectLst/>
                          <a:latin typeface="Calibri" panose="020F0502020204030204" pitchFamily="34" charset="0"/>
                        </a:rPr>
                        <a:t>2014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4294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147197"/>
                  </a:ext>
                </a:extLst>
              </a:tr>
              <a:tr h="182880">
                <a:tc>
                  <a:txBody>
                    <a:bodyPr/>
                    <a:lstStyle/>
                    <a:p>
                      <a:pPr algn="r" fontAlgn="b"/>
                      <a:r>
                        <a:rPr lang="en-US" sz="1100" b="0" i="0" u="none" strike="noStrike">
                          <a:solidFill>
                            <a:srgbClr val="000000"/>
                          </a:solidFill>
                          <a:effectLst/>
                          <a:latin typeface="Calibri" panose="020F0502020204030204" pitchFamily="34" charset="0"/>
                        </a:rPr>
                        <a:t>2014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7402487"/>
                  </a:ext>
                </a:extLst>
              </a:tr>
              <a:tr h="182880">
                <a:tc>
                  <a:txBody>
                    <a:bodyPr/>
                    <a:lstStyle/>
                    <a:p>
                      <a:pPr algn="r" fontAlgn="b"/>
                      <a:r>
                        <a:rPr lang="en-US" sz="1100" b="0" i="0" u="none" strike="noStrike">
                          <a:solidFill>
                            <a:srgbClr val="000000"/>
                          </a:solidFill>
                          <a:effectLst/>
                          <a:latin typeface="Calibri" panose="020F0502020204030204" pitchFamily="34" charset="0"/>
                        </a:rPr>
                        <a:t>2012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743880"/>
                  </a:ext>
                </a:extLst>
              </a:tr>
              <a:tr h="182880">
                <a:tc>
                  <a:txBody>
                    <a:bodyPr/>
                    <a:lstStyle/>
                    <a:p>
                      <a:pPr algn="r" fontAlgn="b"/>
                      <a:r>
                        <a:rPr lang="en-US" sz="1100" b="0" i="0" u="none" strike="noStrike">
                          <a:solidFill>
                            <a:srgbClr val="000000"/>
                          </a:solidFill>
                          <a:effectLst/>
                          <a:latin typeface="Calibri" panose="020F0502020204030204" pitchFamily="34" charset="0"/>
                        </a:rPr>
                        <a:t>2012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3723366"/>
                  </a:ext>
                </a:extLst>
              </a:tr>
              <a:tr h="182880">
                <a:tc>
                  <a:txBody>
                    <a:bodyPr/>
                    <a:lstStyle/>
                    <a:p>
                      <a:pPr algn="r" fontAlgn="b"/>
                      <a:r>
                        <a:rPr lang="en-US" sz="1100" b="0" i="0" u="none" strike="noStrike">
                          <a:solidFill>
                            <a:srgbClr val="000000"/>
                          </a:solidFill>
                          <a:effectLst/>
                          <a:latin typeface="Calibri" panose="020F0502020204030204" pitchFamily="34" charset="0"/>
                        </a:rPr>
                        <a:t>2010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3882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025800"/>
                  </a:ext>
                </a:extLst>
              </a:tr>
              <a:tr h="182880">
                <a:tc>
                  <a:txBody>
                    <a:bodyPr/>
                    <a:lstStyle/>
                    <a:p>
                      <a:pPr algn="r" fontAlgn="b"/>
                      <a:r>
                        <a:rPr lang="en-US" sz="1100" b="0" i="0" u="none" strike="noStrike">
                          <a:solidFill>
                            <a:srgbClr val="000000"/>
                          </a:solidFill>
                          <a:effectLst/>
                          <a:latin typeface="Calibri" panose="020F0502020204030204" pitchFamily="34" charset="0"/>
                        </a:rPr>
                        <a:t>2010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8200205"/>
                  </a:ext>
                </a:extLst>
              </a:tr>
              <a:tr h="182880">
                <a:tc>
                  <a:txBody>
                    <a:bodyPr/>
                    <a:lstStyle/>
                    <a:p>
                      <a:pPr algn="r" fontAlgn="b"/>
                      <a:r>
                        <a:rPr lang="en-US" sz="1100" b="0" i="0" u="none" strike="noStrike">
                          <a:solidFill>
                            <a:srgbClr val="000000"/>
                          </a:solidFill>
                          <a:effectLst/>
                          <a:latin typeface="Calibri" panose="020F0502020204030204" pitchFamily="34" charset="0"/>
                        </a:rPr>
                        <a:t>2008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11554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594415"/>
                  </a:ext>
                </a:extLst>
              </a:tr>
              <a:tr h="182880">
                <a:tc>
                  <a:txBody>
                    <a:bodyPr/>
                    <a:lstStyle/>
                    <a:p>
                      <a:pPr algn="r" fontAlgn="b"/>
                      <a:r>
                        <a:rPr lang="en-US" sz="1100" b="0" i="0" u="none" strike="noStrike" dirty="0">
                          <a:solidFill>
                            <a:srgbClr val="000000"/>
                          </a:solidFill>
                          <a:effectLst/>
                          <a:latin typeface="Calibri" panose="020F0502020204030204" pitchFamily="34" charset="0"/>
                        </a:rPr>
                        <a:t>2008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6782953"/>
                  </a:ext>
                </a:extLst>
              </a:tr>
            </a:tbl>
          </a:graphicData>
        </a:graphic>
      </p:graphicFrame>
      <p:graphicFrame>
        <p:nvGraphicFramePr>
          <p:cNvPr id="6" name="Table 5">
            <a:extLst>
              <a:ext uri="{FF2B5EF4-FFF2-40B4-BE49-F238E27FC236}">
                <a16:creationId xmlns:a16="http://schemas.microsoft.com/office/drawing/2014/main" id="{2BDA238B-6114-4436-93FA-595C3F611186}"/>
              </a:ext>
            </a:extLst>
          </p:cNvPr>
          <p:cNvGraphicFramePr>
            <a:graphicFrameLocks noGrp="1"/>
          </p:cNvGraphicFramePr>
          <p:nvPr>
            <p:extLst>
              <p:ext uri="{D42A27DB-BD31-4B8C-83A1-F6EECF244321}">
                <p14:modId xmlns:p14="http://schemas.microsoft.com/office/powerpoint/2010/main" val="2441651578"/>
              </p:ext>
            </p:extLst>
          </p:nvPr>
        </p:nvGraphicFramePr>
        <p:xfrm>
          <a:off x="6269300" y="1598997"/>
          <a:ext cx="4305300" cy="1097280"/>
        </p:xfrm>
        <a:graphic>
          <a:graphicData uri="http://schemas.openxmlformats.org/drawingml/2006/table">
            <a:tbl>
              <a:tblPr/>
              <a:tblGrid>
                <a:gridCol w="609600">
                  <a:extLst>
                    <a:ext uri="{9D8B030D-6E8A-4147-A177-3AD203B41FA5}">
                      <a16:colId xmlns:a16="http://schemas.microsoft.com/office/drawing/2014/main" val="70561694"/>
                    </a:ext>
                  </a:extLst>
                </a:gridCol>
                <a:gridCol w="609600">
                  <a:extLst>
                    <a:ext uri="{9D8B030D-6E8A-4147-A177-3AD203B41FA5}">
                      <a16:colId xmlns:a16="http://schemas.microsoft.com/office/drawing/2014/main" val="3070886250"/>
                    </a:ext>
                  </a:extLst>
                </a:gridCol>
                <a:gridCol w="723900">
                  <a:extLst>
                    <a:ext uri="{9D8B030D-6E8A-4147-A177-3AD203B41FA5}">
                      <a16:colId xmlns:a16="http://schemas.microsoft.com/office/drawing/2014/main" val="3736831469"/>
                    </a:ext>
                  </a:extLst>
                </a:gridCol>
                <a:gridCol w="609600">
                  <a:extLst>
                    <a:ext uri="{9D8B030D-6E8A-4147-A177-3AD203B41FA5}">
                      <a16:colId xmlns:a16="http://schemas.microsoft.com/office/drawing/2014/main" val="2922567153"/>
                    </a:ext>
                  </a:extLst>
                </a:gridCol>
                <a:gridCol w="838200">
                  <a:extLst>
                    <a:ext uri="{9D8B030D-6E8A-4147-A177-3AD203B41FA5}">
                      <a16:colId xmlns:a16="http://schemas.microsoft.com/office/drawing/2014/main" val="352044951"/>
                    </a:ext>
                  </a:extLst>
                </a:gridCol>
                <a:gridCol w="914400">
                  <a:extLst>
                    <a:ext uri="{9D8B030D-6E8A-4147-A177-3AD203B41FA5}">
                      <a16:colId xmlns:a16="http://schemas.microsoft.com/office/drawing/2014/main" val="278862577"/>
                    </a:ext>
                  </a:extLst>
                </a:gridCol>
              </a:tblGrid>
              <a:tr h="365760">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Medaled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Total Participants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Over_30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percent_over_30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nl-NL" sz="1100" b="0" i="0" u="none" strike="noStrike">
                          <a:solidFill>
                            <a:srgbClr val="000000"/>
                          </a:solidFill>
                          <a:effectLst/>
                          <a:latin typeface="Calibri" panose="020F0502020204030204" pitchFamily="34" charset="0"/>
                        </a:rPr>
                        <a:t>Percent over 30 win medal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0699259"/>
                  </a:ext>
                </a:extLst>
              </a:tr>
              <a:tr h="182880">
                <a:tc>
                  <a:txBody>
                    <a:bodyPr/>
                    <a:lstStyle/>
                    <a:p>
                      <a:pPr algn="r" fontAlgn="b"/>
                      <a:r>
                        <a:rPr lang="en-US" sz="1100" b="0" i="0" u="none" strike="noStrike">
                          <a:solidFill>
                            <a:srgbClr val="000000"/>
                          </a:solidFill>
                          <a:effectLst/>
                          <a:latin typeface="Calibri" panose="020F0502020204030204" pitchFamily="34" charset="0"/>
                        </a:rPr>
                        <a:t>1920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311912"/>
                  </a:ext>
                </a:extLst>
              </a:tr>
              <a:tr h="182880">
                <a:tc>
                  <a:txBody>
                    <a:bodyPr/>
                    <a:lstStyle/>
                    <a:p>
                      <a:pPr algn="r" fontAlgn="b"/>
                      <a:r>
                        <a:rPr lang="en-US" sz="1100" b="0" i="0" u="none" strike="noStrike">
                          <a:solidFill>
                            <a:srgbClr val="000000"/>
                          </a:solidFill>
                          <a:effectLst/>
                          <a:latin typeface="Calibri" panose="020F0502020204030204" pitchFamily="34" charset="0"/>
                        </a:rPr>
                        <a:t>1920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1286877"/>
                  </a:ext>
                </a:extLst>
              </a:tr>
              <a:tr h="182880">
                <a:tc>
                  <a:txBody>
                    <a:bodyPr/>
                    <a:lstStyle/>
                    <a:p>
                      <a:pPr algn="r" fontAlgn="b"/>
                      <a:r>
                        <a:rPr lang="en-US" sz="1100" b="0" i="0" u="none" strike="noStrike">
                          <a:solidFill>
                            <a:srgbClr val="000000"/>
                          </a:solidFill>
                          <a:effectLst/>
                          <a:latin typeface="Calibri" panose="020F0502020204030204" pitchFamily="34" charset="0"/>
                        </a:rPr>
                        <a:t>1948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6493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001785"/>
                  </a:ext>
                </a:extLst>
              </a:tr>
              <a:tr h="182880">
                <a:tc>
                  <a:txBody>
                    <a:bodyPr/>
                    <a:lstStyle/>
                    <a:p>
                      <a:pPr algn="r" fontAlgn="b"/>
                      <a:r>
                        <a:rPr lang="en-US" sz="1100" b="0" i="0" u="none" strike="noStrike">
                          <a:solidFill>
                            <a:srgbClr val="000000"/>
                          </a:solidFill>
                          <a:effectLst/>
                          <a:latin typeface="Calibri" panose="020F0502020204030204" pitchFamily="34" charset="0"/>
                        </a:rPr>
                        <a:t>1948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7805452"/>
                  </a:ext>
                </a:extLst>
              </a:tr>
            </a:tbl>
          </a:graphicData>
        </a:graphic>
      </p:graphicFrame>
    </p:spTree>
    <p:extLst>
      <p:ext uri="{BB962C8B-B14F-4D97-AF65-F5344CB8AC3E}">
        <p14:creationId xmlns:p14="http://schemas.microsoft.com/office/powerpoint/2010/main" val="283416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27E3-21F4-456C-B749-4DD8BB63C3B0}"/>
              </a:ext>
            </a:extLst>
          </p:cNvPr>
          <p:cNvSpPr>
            <a:spLocks noGrp="1"/>
          </p:cNvSpPr>
          <p:nvPr>
            <p:ph type="title"/>
          </p:nvPr>
        </p:nvSpPr>
        <p:spPr>
          <a:xfrm>
            <a:off x="838200" y="146192"/>
            <a:ext cx="10515600" cy="837677"/>
          </a:xfrm>
        </p:spPr>
        <p:txBody>
          <a:bodyPr/>
          <a:lstStyle/>
          <a:p>
            <a:r>
              <a:rPr lang="en-US" dirty="0"/>
              <a:t>What does the current data trends show?</a:t>
            </a:r>
          </a:p>
        </p:txBody>
      </p:sp>
      <p:sp>
        <p:nvSpPr>
          <p:cNvPr id="3" name="Content Placeholder 2">
            <a:extLst>
              <a:ext uri="{FF2B5EF4-FFF2-40B4-BE49-F238E27FC236}">
                <a16:creationId xmlns:a16="http://schemas.microsoft.com/office/drawing/2014/main" id="{F10E5BD2-A423-4E98-B068-BAE61CEE6632}"/>
              </a:ext>
            </a:extLst>
          </p:cNvPr>
          <p:cNvSpPr>
            <a:spLocks noGrp="1"/>
          </p:cNvSpPr>
          <p:nvPr>
            <p:ph idx="1"/>
          </p:nvPr>
        </p:nvSpPr>
        <p:spPr>
          <a:xfrm>
            <a:off x="980243" y="945885"/>
            <a:ext cx="10515600" cy="837676"/>
          </a:xfrm>
        </p:spPr>
        <p:txBody>
          <a:bodyPr>
            <a:normAutofit/>
          </a:bodyPr>
          <a:lstStyle/>
          <a:p>
            <a:pPr marL="0" indent="0">
              <a:buNone/>
            </a:pPr>
            <a:r>
              <a:rPr lang="en-US" sz="1600" dirty="0"/>
              <a:t>Let’s consider the current trends for all Sports, Equestrianism and Rowing. While overall age is declining it is increasing in Rowing and Equestrianism.</a:t>
            </a:r>
          </a:p>
          <a:p>
            <a:pPr marL="0" indent="0">
              <a:buNone/>
            </a:pPr>
            <a:endParaRPr lang="en-US" dirty="0"/>
          </a:p>
        </p:txBody>
      </p:sp>
      <p:pic>
        <p:nvPicPr>
          <p:cNvPr id="4" name="Picture 3">
            <a:extLst>
              <a:ext uri="{FF2B5EF4-FFF2-40B4-BE49-F238E27FC236}">
                <a16:creationId xmlns:a16="http://schemas.microsoft.com/office/drawing/2014/main" id="{63943C8E-F400-445E-96BA-329DFED5963D}"/>
              </a:ext>
            </a:extLst>
          </p:cNvPr>
          <p:cNvPicPr>
            <a:picLocks noChangeAspect="1"/>
          </p:cNvPicPr>
          <p:nvPr/>
        </p:nvPicPr>
        <p:blipFill>
          <a:blip r:embed="rId2"/>
          <a:stretch>
            <a:fillRect/>
          </a:stretch>
        </p:blipFill>
        <p:spPr>
          <a:xfrm>
            <a:off x="4127741" y="1244586"/>
            <a:ext cx="3936518" cy="2467150"/>
          </a:xfrm>
          <a:prstGeom prst="rect">
            <a:avLst/>
          </a:prstGeom>
        </p:spPr>
      </p:pic>
      <p:sp>
        <p:nvSpPr>
          <p:cNvPr id="5" name="TextBox 4">
            <a:extLst>
              <a:ext uri="{FF2B5EF4-FFF2-40B4-BE49-F238E27FC236}">
                <a16:creationId xmlns:a16="http://schemas.microsoft.com/office/drawing/2014/main" id="{286A34F4-AD36-49FB-8AA1-A2AC023E752C}"/>
              </a:ext>
            </a:extLst>
          </p:cNvPr>
          <p:cNvSpPr txBox="1"/>
          <p:nvPr/>
        </p:nvSpPr>
        <p:spPr>
          <a:xfrm>
            <a:off x="3026910" y="1539651"/>
            <a:ext cx="2201662" cy="369332"/>
          </a:xfrm>
          <a:prstGeom prst="rect">
            <a:avLst/>
          </a:prstGeom>
          <a:noFill/>
        </p:spPr>
        <p:txBody>
          <a:bodyPr wrap="square" rtlCol="0">
            <a:spAutoFit/>
          </a:bodyPr>
          <a:lstStyle/>
          <a:p>
            <a:r>
              <a:rPr lang="en-US" dirty="0"/>
              <a:t>All Sports</a:t>
            </a:r>
          </a:p>
        </p:txBody>
      </p:sp>
      <p:sp>
        <p:nvSpPr>
          <p:cNvPr id="7" name="TextBox 6">
            <a:extLst>
              <a:ext uri="{FF2B5EF4-FFF2-40B4-BE49-F238E27FC236}">
                <a16:creationId xmlns:a16="http://schemas.microsoft.com/office/drawing/2014/main" id="{DFD897B3-703C-401F-A303-7B871F25CC77}"/>
              </a:ext>
            </a:extLst>
          </p:cNvPr>
          <p:cNvSpPr txBox="1"/>
          <p:nvPr/>
        </p:nvSpPr>
        <p:spPr>
          <a:xfrm>
            <a:off x="838200" y="3548414"/>
            <a:ext cx="2376904" cy="369332"/>
          </a:xfrm>
          <a:prstGeom prst="rect">
            <a:avLst/>
          </a:prstGeom>
          <a:noFill/>
        </p:spPr>
        <p:txBody>
          <a:bodyPr wrap="square" rtlCol="0">
            <a:spAutoFit/>
          </a:bodyPr>
          <a:lstStyle/>
          <a:p>
            <a:r>
              <a:rPr lang="en-US" dirty="0"/>
              <a:t>Equestrianism</a:t>
            </a:r>
          </a:p>
        </p:txBody>
      </p:sp>
      <p:pic>
        <p:nvPicPr>
          <p:cNvPr id="8" name="Picture 7">
            <a:extLst>
              <a:ext uri="{FF2B5EF4-FFF2-40B4-BE49-F238E27FC236}">
                <a16:creationId xmlns:a16="http://schemas.microsoft.com/office/drawing/2014/main" id="{5484CE3B-6332-4642-8F55-40EB464810B2}"/>
              </a:ext>
            </a:extLst>
          </p:cNvPr>
          <p:cNvPicPr>
            <a:picLocks noChangeAspect="1"/>
          </p:cNvPicPr>
          <p:nvPr/>
        </p:nvPicPr>
        <p:blipFill>
          <a:blip r:embed="rId3"/>
          <a:stretch>
            <a:fillRect/>
          </a:stretch>
        </p:blipFill>
        <p:spPr>
          <a:xfrm>
            <a:off x="6613864" y="3917746"/>
            <a:ext cx="4881979" cy="2751374"/>
          </a:xfrm>
          <a:prstGeom prst="rect">
            <a:avLst/>
          </a:prstGeom>
        </p:spPr>
      </p:pic>
      <p:sp>
        <p:nvSpPr>
          <p:cNvPr id="9" name="TextBox 8">
            <a:extLst>
              <a:ext uri="{FF2B5EF4-FFF2-40B4-BE49-F238E27FC236}">
                <a16:creationId xmlns:a16="http://schemas.microsoft.com/office/drawing/2014/main" id="{7799D929-07CF-49AF-8951-CA09BFC7DD3D}"/>
              </a:ext>
            </a:extLst>
          </p:cNvPr>
          <p:cNvSpPr txBox="1"/>
          <p:nvPr/>
        </p:nvSpPr>
        <p:spPr>
          <a:xfrm>
            <a:off x="7021605" y="3548414"/>
            <a:ext cx="2201662" cy="369332"/>
          </a:xfrm>
          <a:prstGeom prst="rect">
            <a:avLst/>
          </a:prstGeom>
          <a:noFill/>
        </p:spPr>
        <p:txBody>
          <a:bodyPr wrap="square" rtlCol="0">
            <a:spAutoFit/>
          </a:bodyPr>
          <a:lstStyle/>
          <a:p>
            <a:r>
              <a:rPr lang="en-US" dirty="0"/>
              <a:t>Rowing</a:t>
            </a:r>
          </a:p>
        </p:txBody>
      </p:sp>
      <p:pic>
        <p:nvPicPr>
          <p:cNvPr id="10" name="Picture 9">
            <a:extLst>
              <a:ext uri="{FF2B5EF4-FFF2-40B4-BE49-F238E27FC236}">
                <a16:creationId xmlns:a16="http://schemas.microsoft.com/office/drawing/2014/main" id="{4BB9E376-16EC-45FC-BDB5-0127855E75C4}"/>
              </a:ext>
            </a:extLst>
          </p:cNvPr>
          <p:cNvPicPr>
            <a:picLocks noChangeAspect="1"/>
          </p:cNvPicPr>
          <p:nvPr/>
        </p:nvPicPr>
        <p:blipFill>
          <a:blip r:embed="rId4"/>
          <a:stretch>
            <a:fillRect/>
          </a:stretch>
        </p:blipFill>
        <p:spPr>
          <a:xfrm>
            <a:off x="630927" y="3875058"/>
            <a:ext cx="5111554" cy="2836750"/>
          </a:xfrm>
          <a:prstGeom prst="rect">
            <a:avLst/>
          </a:prstGeom>
        </p:spPr>
      </p:pic>
    </p:spTree>
    <p:extLst>
      <p:ext uri="{BB962C8B-B14F-4D97-AF65-F5344CB8AC3E}">
        <p14:creationId xmlns:p14="http://schemas.microsoft.com/office/powerpoint/2010/main" val="1504069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5CDC20-2BFA-4D5F-BDDC-D32E68C0A3F1}"/>
              </a:ext>
            </a:extLst>
          </p:cNvPr>
          <p:cNvSpPr>
            <a:spLocks noGrp="1"/>
          </p:cNvSpPr>
          <p:nvPr>
            <p:ph idx="1"/>
          </p:nvPr>
        </p:nvSpPr>
        <p:spPr>
          <a:xfrm>
            <a:off x="651769" y="236522"/>
            <a:ext cx="10515600" cy="1068496"/>
          </a:xfrm>
        </p:spPr>
        <p:txBody>
          <a:bodyPr>
            <a:normAutofit lnSpcReduction="10000"/>
          </a:bodyPr>
          <a:lstStyle/>
          <a:p>
            <a:pPr marL="0" indent="0">
              <a:buNone/>
            </a:pPr>
            <a:r>
              <a:rPr lang="en-US" sz="1800" dirty="0"/>
              <a:t>Ultimately I would like to know if I am looking to earn a medal and over age 30 which sport should I choose.  I am now going to compare these two sports, each of which have a higher mean age and discover if this mean has increased over the years.  I need to run analysis on each sport and if the mean age has changed.  And does the higher mean age increase or decrease the probability of those athletes over 30 earning a medal. </a:t>
            </a:r>
          </a:p>
        </p:txBody>
      </p:sp>
      <p:pic>
        <p:nvPicPr>
          <p:cNvPr id="4" name="Picture 3">
            <a:extLst>
              <a:ext uri="{FF2B5EF4-FFF2-40B4-BE49-F238E27FC236}">
                <a16:creationId xmlns:a16="http://schemas.microsoft.com/office/drawing/2014/main" id="{CB0BD44A-21EC-4826-9754-CDAB87EF0A4A}"/>
              </a:ext>
            </a:extLst>
          </p:cNvPr>
          <p:cNvPicPr>
            <a:picLocks noChangeAspect="1"/>
          </p:cNvPicPr>
          <p:nvPr/>
        </p:nvPicPr>
        <p:blipFill>
          <a:blip r:embed="rId2"/>
          <a:stretch>
            <a:fillRect/>
          </a:stretch>
        </p:blipFill>
        <p:spPr>
          <a:xfrm>
            <a:off x="0" y="1168609"/>
            <a:ext cx="12192000" cy="5032443"/>
          </a:xfrm>
          <a:prstGeom prst="rect">
            <a:avLst/>
          </a:prstGeom>
        </p:spPr>
      </p:pic>
      <p:sp>
        <p:nvSpPr>
          <p:cNvPr id="5" name="Rectangle 4">
            <a:extLst>
              <a:ext uri="{FF2B5EF4-FFF2-40B4-BE49-F238E27FC236}">
                <a16:creationId xmlns:a16="http://schemas.microsoft.com/office/drawing/2014/main" id="{7F32EF1F-DFA8-4B6A-AD4F-774CFBE15807}"/>
              </a:ext>
            </a:extLst>
          </p:cNvPr>
          <p:cNvSpPr/>
          <p:nvPr/>
        </p:nvSpPr>
        <p:spPr>
          <a:xfrm>
            <a:off x="65103" y="5841908"/>
            <a:ext cx="12126897" cy="923330"/>
          </a:xfrm>
          <a:prstGeom prst="rect">
            <a:avLst/>
          </a:prstGeom>
        </p:spPr>
        <p:txBody>
          <a:bodyPr wrap="square">
            <a:spAutoFit/>
          </a:bodyPr>
          <a:lstStyle/>
          <a:p>
            <a:endParaRPr lang="en-US" dirty="0"/>
          </a:p>
          <a:p>
            <a:r>
              <a:rPr lang="en-US" dirty="0"/>
              <a:t>This trend would not only provide more opportunities to older athletes, but also to those companies that market to athletes on the different needs.  This would open a growth segment in their marketing to these athletes. </a:t>
            </a:r>
          </a:p>
        </p:txBody>
      </p:sp>
    </p:spTree>
    <p:extLst>
      <p:ext uri="{BB962C8B-B14F-4D97-AF65-F5344CB8AC3E}">
        <p14:creationId xmlns:p14="http://schemas.microsoft.com/office/powerpoint/2010/main" val="93480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B1AA-4D69-46D5-B148-449465890459}"/>
              </a:ext>
            </a:extLst>
          </p:cNvPr>
          <p:cNvSpPr>
            <a:spLocks noGrp="1"/>
          </p:cNvSpPr>
          <p:nvPr>
            <p:ph type="title"/>
          </p:nvPr>
        </p:nvSpPr>
        <p:spPr>
          <a:xfrm>
            <a:off x="838200" y="365126"/>
            <a:ext cx="10515600" cy="691318"/>
          </a:xfrm>
        </p:spPr>
        <p:txBody>
          <a:bodyPr>
            <a:normAutofit/>
          </a:bodyPr>
          <a:lstStyle/>
          <a:p>
            <a:r>
              <a:rPr lang="en-US" sz="2800" dirty="0"/>
              <a:t>Let’s look at the proportions for Equestrianism</a:t>
            </a:r>
          </a:p>
        </p:txBody>
      </p:sp>
      <p:sp>
        <p:nvSpPr>
          <p:cNvPr id="3" name="Content Placeholder 2">
            <a:extLst>
              <a:ext uri="{FF2B5EF4-FFF2-40B4-BE49-F238E27FC236}">
                <a16:creationId xmlns:a16="http://schemas.microsoft.com/office/drawing/2014/main" id="{11B5DDD7-3DC5-4761-975B-90043D3A82D7}"/>
              </a:ext>
            </a:extLst>
          </p:cNvPr>
          <p:cNvSpPr>
            <a:spLocks noGrp="1"/>
          </p:cNvSpPr>
          <p:nvPr>
            <p:ph idx="1"/>
          </p:nvPr>
        </p:nvSpPr>
        <p:spPr>
          <a:xfrm>
            <a:off x="838200" y="1230821"/>
            <a:ext cx="10515600" cy="1423602"/>
          </a:xfrm>
        </p:spPr>
        <p:txBody>
          <a:bodyPr>
            <a:normAutofit fontScale="55000" lnSpcReduction="20000"/>
          </a:bodyPr>
          <a:lstStyle/>
          <a:p>
            <a:pPr marL="0" indent="0">
              <a:buNone/>
            </a:pPr>
            <a:r>
              <a:rPr lang="en-US" dirty="0"/>
              <a:t> Considering participation over the years, the top 3 are in the year 2000+.  </a:t>
            </a:r>
          </a:p>
          <a:p>
            <a:pPr marL="514350" indent="-514350">
              <a:buAutoNum type="arabicPeriod"/>
            </a:pPr>
            <a:r>
              <a:rPr lang="en-US" dirty="0"/>
              <a:t>The result of earning a medal being over age 30</a:t>
            </a:r>
          </a:p>
          <a:p>
            <a:pPr marL="971550" lvl="1" indent="-514350">
              <a:buAutoNum type="arabicPeriod"/>
            </a:pPr>
            <a:r>
              <a:rPr lang="en-US" dirty="0"/>
              <a:t>2016 was 9.9% compared to 2008 was 12.1% and 12.5% in 2000 .  </a:t>
            </a:r>
          </a:p>
          <a:p>
            <a:pPr marL="971550" lvl="1" indent="-514350">
              <a:buAutoNum type="arabicPeriod"/>
            </a:pPr>
            <a:r>
              <a:rPr lang="en-US" dirty="0"/>
              <a:t>This reflects while mean age has increased, it does not equally increase in earning medal</a:t>
            </a:r>
          </a:p>
          <a:p>
            <a:pPr marL="0" indent="0">
              <a:buNone/>
            </a:pPr>
            <a:r>
              <a:rPr lang="en-US" dirty="0"/>
              <a:t>However it is vastly higher than the results in overall events of 2.5% so participation in Equestrianism does suggest a higher opportunity to win a medal for those participants over 30 years old.</a:t>
            </a:r>
          </a:p>
        </p:txBody>
      </p:sp>
      <p:pic>
        <p:nvPicPr>
          <p:cNvPr id="4" name="Picture 3">
            <a:extLst>
              <a:ext uri="{FF2B5EF4-FFF2-40B4-BE49-F238E27FC236}">
                <a16:creationId xmlns:a16="http://schemas.microsoft.com/office/drawing/2014/main" id="{0B544E52-188B-4C32-8A69-AF2B890BF96C}"/>
              </a:ext>
            </a:extLst>
          </p:cNvPr>
          <p:cNvPicPr>
            <a:picLocks noChangeAspect="1"/>
          </p:cNvPicPr>
          <p:nvPr/>
        </p:nvPicPr>
        <p:blipFill>
          <a:blip r:embed="rId2"/>
          <a:stretch>
            <a:fillRect/>
          </a:stretch>
        </p:blipFill>
        <p:spPr>
          <a:xfrm>
            <a:off x="6340275" y="2378888"/>
            <a:ext cx="5536123" cy="1894120"/>
          </a:xfrm>
          <a:prstGeom prst="rect">
            <a:avLst/>
          </a:prstGeom>
        </p:spPr>
      </p:pic>
      <p:graphicFrame>
        <p:nvGraphicFramePr>
          <p:cNvPr id="6" name="Table 5">
            <a:extLst>
              <a:ext uri="{FF2B5EF4-FFF2-40B4-BE49-F238E27FC236}">
                <a16:creationId xmlns:a16="http://schemas.microsoft.com/office/drawing/2014/main" id="{F4B11DCA-ED8B-4F0B-9C95-0291DAD88B99}"/>
              </a:ext>
            </a:extLst>
          </p:cNvPr>
          <p:cNvGraphicFramePr>
            <a:graphicFrameLocks noGrp="1"/>
          </p:cNvGraphicFramePr>
          <p:nvPr>
            <p:extLst>
              <p:ext uri="{D42A27DB-BD31-4B8C-83A1-F6EECF244321}">
                <p14:modId xmlns:p14="http://schemas.microsoft.com/office/powerpoint/2010/main" val="2105849169"/>
              </p:ext>
            </p:extLst>
          </p:nvPr>
        </p:nvGraphicFramePr>
        <p:xfrm>
          <a:off x="853597" y="3080551"/>
          <a:ext cx="4998129" cy="3177315"/>
        </p:xfrm>
        <a:graphic>
          <a:graphicData uri="http://schemas.openxmlformats.org/drawingml/2006/table">
            <a:tbl>
              <a:tblPr/>
              <a:tblGrid>
                <a:gridCol w="707700">
                  <a:extLst>
                    <a:ext uri="{9D8B030D-6E8A-4147-A177-3AD203B41FA5}">
                      <a16:colId xmlns:a16="http://schemas.microsoft.com/office/drawing/2014/main" val="422557204"/>
                    </a:ext>
                  </a:extLst>
                </a:gridCol>
                <a:gridCol w="840393">
                  <a:extLst>
                    <a:ext uri="{9D8B030D-6E8A-4147-A177-3AD203B41FA5}">
                      <a16:colId xmlns:a16="http://schemas.microsoft.com/office/drawing/2014/main" val="273657794"/>
                    </a:ext>
                  </a:extLst>
                </a:gridCol>
                <a:gridCol w="707700">
                  <a:extLst>
                    <a:ext uri="{9D8B030D-6E8A-4147-A177-3AD203B41FA5}">
                      <a16:colId xmlns:a16="http://schemas.microsoft.com/office/drawing/2014/main" val="4140569970"/>
                    </a:ext>
                  </a:extLst>
                </a:gridCol>
                <a:gridCol w="973086">
                  <a:extLst>
                    <a:ext uri="{9D8B030D-6E8A-4147-A177-3AD203B41FA5}">
                      <a16:colId xmlns:a16="http://schemas.microsoft.com/office/drawing/2014/main" val="2002242247"/>
                    </a:ext>
                  </a:extLst>
                </a:gridCol>
                <a:gridCol w="1061550">
                  <a:extLst>
                    <a:ext uri="{9D8B030D-6E8A-4147-A177-3AD203B41FA5}">
                      <a16:colId xmlns:a16="http://schemas.microsoft.com/office/drawing/2014/main" val="4216133420"/>
                    </a:ext>
                  </a:extLst>
                </a:gridCol>
                <a:gridCol w="707700">
                  <a:extLst>
                    <a:ext uri="{9D8B030D-6E8A-4147-A177-3AD203B41FA5}">
                      <a16:colId xmlns:a16="http://schemas.microsoft.com/office/drawing/2014/main" val="1556215124"/>
                    </a:ext>
                  </a:extLst>
                </a:gridCol>
              </a:tblGrid>
              <a:tr h="907805">
                <a:tc>
                  <a:txBody>
                    <a:bodyPr/>
                    <a:lstStyle/>
                    <a:p>
                      <a:pPr algn="ctr" fontAlgn="ctr"/>
                      <a:r>
                        <a:rPr lang="en-US" sz="1100" b="0" i="0" u="none" strike="noStrike" dirty="0">
                          <a:solidFill>
                            <a:srgbClr val="000000"/>
                          </a:solidFill>
                          <a:effectLst/>
                          <a:latin typeface="Calibri" panose="020F0502020204030204" pitchFamily="34" charset="0"/>
                        </a:rPr>
                        <a:t>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Medaled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Total Participants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Over_30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percent_over_30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nl-NL" sz="1100" b="0" i="0" u="none" strike="noStrike">
                          <a:solidFill>
                            <a:srgbClr val="000000"/>
                          </a:solidFill>
                          <a:effectLst/>
                          <a:latin typeface="Calibri" panose="020F0502020204030204" pitchFamily="34" charset="0"/>
                        </a:rPr>
                        <a:t>Percent over 30 win medal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8023262"/>
                  </a:ext>
                </a:extLst>
              </a:tr>
              <a:tr h="226951">
                <a:tc>
                  <a:txBody>
                    <a:bodyPr/>
                    <a:lstStyle/>
                    <a:p>
                      <a:pPr algn="r" fontAlgn="b"/>
                      <a:r>
                        <a:rPr lang="en-US" sz="1100" b="0" i="0" u="none" strike="noStrike">
                          <a:solidFill>
                            <a:srgbClr val="000000"/>
                          </a:solidFill>
                          <a:effectLst/>
                          <a:latin typeface="Calibri" panose="020F0502020204030204" pitchFamily="34" charset="0"/>
                        </a:rPr>
                        <a:t>2016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2361790"/>
                  </a:ext>
                </a:extLst>
              </a:tr>
              <a:tr h="226951">
                <a:tc>
                  <a:txBody>
                    <a:bodyPr/>
                    <a:lstStyle/>
                    <a:p>
                      <a:pPr algn="r" fontAlgn="b"/>
                      <a:r>
                        <a:rPr lang="en-US" sz="1100" b="0" i="0" u="none" strike="noStrike">
                          <a:solidFill>
                            <a:srgbClr val="000000"/>
                          </a:solidFill>
                          <a:effectLst/>
                          <a:latin typeface="Calibri" panose="020F0502020204030204" pitchFamily="34" charset="0"/>
                        </a:rPr>
                        <a:t>2016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802333"/>
                  </a:ext>
                </a:extLst>
              </a:tr>
              <a:tr h="226951">
                <a:tc>
                  <a:txBody>
                    <a:bodyPr/>
                    <a:lstStyle/>
                    <a:p>
                      <a:pPr algn="r" fontAlgn="b"/>
                      <a:r>
                        <a:rPr lang="en-US" sz="1100" b="0" i="0" u="none" strike="noStrike">
                          <a:solidFill>
                            <a:srgbClr val="000000"/>
                          </a:solidFill>
                          <a:effectLst/>
                          <a:latin typeface="Calibri" panose="020F0502020204030204" pitchFamily="34" charset="0"/>
                        </a:rPr>
                        <a:t>2012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2654908"/>
                  </a:ext>
                </a:extLst>
              </a:tr>
              <a:tr h="226951">
                <a:tc>
                  <a:txBody>
                    <a:bodyPr/>
                    <a:lstStyle/>
                    <a:p>
                      <a:pPr algn="r" fontAlgn="b"/>
                      <a:r>
                        <a:rPr lang="en-US" sz="1100" b="0" i="0" u="none" strike="noStrike">
                          <a:solidFill>
                            <a:srgbClr val="000000"/>
                          </a:solidFill>
                          <a:effectLst/>
                          <a:latin typeface="Calibri" panose="020F0502020204030204" pitchFamily="34" charset="0"/>
                        </a:rPr>
                        <a:t>2012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602144"/>
                  </a:ext>
                </a:extLst>
              </a:tr>
              <a:tr h="226951">
                <a:tc>
                  <a:txBody>
                    <a:bodyPr/>
                    <a:lstStyle/>
                    <a:p>
                      <a:pPr algn="r" fontAlgn="b"/>
                      <a:r>
                        <a:rPr lang="en-US" sz="1100" b="0" i="0" u="none" strike="noStrike">
                          <a:solidFill>
                            <a:srgbClr val="000000"/>
                          </a:solidFill>
                          <a:effectLst/>
                          <a:latin typeface="Calibri" panose="020F0502020204030204" pitchFamily="34" charset="0"/>
                        </a:rPr>
                        <a:t>2008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4794358"/>
                  </a:ext>
                </a:extLst>
              </a:tr>
              <a:tr h="226951">
                <a:tc>
                  <a:txBody>
                    <a:bodyPr/>
                    <a:lstStyle/>
                    <a:p>
                      <a:pPr algn="r" fontAlgn="b"/>
                      <a:r>
                        <a:rPr lang="en-US" sz="1100" b="0" i="0" u="none" strike="noStrike">
                          <a:solidFill>
                            <a:srgbClr val="000000"/>
                          </a:solidFill>
                          <a:effectLst/>
                          <a:latin typeface="Calibri" panose="020F0502020204030204" pitchFamily="34" charset="0"/>
                        </a:rPr>
                        <a:t>2008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022756"/>
                  </a:ext>
                </a:extLst>
              </a:tr>
              <a:tr h="226951">
                <a:tc>
                  <a:txBody>
                    <a:bodyPr/>
                    <a:lstStyle/>
                    <a:p>
                      <a:pPr algn="r" fontAlgn="b"/>
                      <a:r>
                        <a:rPr lang="en-US" sz="1100" b="0" i="0" u="none" strike="noStrike">
                          <a:solidFill>
                            <a:srgbClr val="000000"/>
                          </a:solidFill>
                          <a:effectLst/>
                          <a:latin typeface="Calibri" panose="020F0502020204030204" pitchFamily="34" charset="0"/>
                        </a:rPr>
                        <a:t>2004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6205380"/>
                  </a:ext>
                </a:extLst>
              </a:tr>
              <a:tr h="226951">
                <a:tc>
                  <a:txBody>
                    <a:bodyPr/>
                    <a:lstStyle/>
                    <a:p>
                      <a:pPr algn="r" fontAlgn="b"/>
                      <a:r>
                        <a:rPr lang="en-US" sz="1100" b="0" i="0" u="none" strike="noStrike">
                          <a:solidFill>
                            <a:srgbClr val="000000"/>
                          </a:solidFill>
                          <a:effectLst/>
                          <a:latin typeface="Calibri" panose="020F0502020204030204" pitchFamily="34" charset="0"/>
                        </a:rPr>
                        <a:t>2004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590369"/>
                  </a:ext>
                </a:extLst>
              </a:tr>
              <a:tr h="226951">
                <a:tc>
                  <a:txBody>
                    <a:bodyPr/>
                    <a:lstStyle/>
                    <a:p>
                      <a:pPr algn="r" fontAlgn="b"/>
                      <a:r>
                        <a:rPr lang="en-US" sz="1100" b="0" i="0" u="none" strike="noStrike">
                          <a:solidFill>
                            <a:srgbClr val="000000"/>
                          </a:solidFill>
                          <a:effectLst/>
                          <a:latin typeface="Calibri" panose="020F0502020204030204" pitchFamily="34" charset="0"/>
                        </a:rPr>
                        <a:t>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246162"/>
                  </a:ext>
                </a:extLst>
              </a:tr>
              <a:tr h="226951">
                <a:tc>
                  <a:txBody>
                    <a:bodyPr/>
                    <a:lstStyle/>
                    <a:p>
                      <a:pPr algn="r" fontAlgn="b"/>
                      <a:r>
                        <a:rPr lang="en-US" sz="1100" b="0" i="0" u="none" strike="noStrike">
                          <a:solidFill>
                            <a:srgbClr val="000000"/>
                          </a:solidFill>
                          <a:effectLst/>
                          <a:latin typeface="Calibri" panose="020F0502020204030204" pitchFamily="34" charset="0"/>
                        </a:rPr>
                        <a:t>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5099474"/>
                  </a:ext>
                </a:extLst>
              </a:tr>
            </a:tbl>
          </a:graphicData>
        </a:graphic>
      </p:graphicFrame>
      <p:pic>
        <p:nvPicPr>
          <p:cNvPr id="7" name="Picture 6">
            <a:extLst>
              <a:ext uri="{FF2B5EF4-FFF2-40B4-BE49-F238E27FC236}">
                <a16:creationId xmlns:a16="http://schemas.microsoft.com/office/drawing/2014/main" id="{14A10B93-ED98-4E0C-BAD4-85C34BEF46D2}"/>
              </a:ext>
            </a:extLst>
          </p:cNvPr>
          <p:cNvPicPr>
            <a:picLocks noChangeAspect="1"/>
          </p:cNvPicPr>
          <p:nvPr/>
        </p:nvPicPr>
        <p:blipFill>
          <a:blip r:embed="rId3"/>
          <a:stretch>
            <a:fillRect/>
          </a:stretch>
        </p:blipFill>
        <p:spPr>
          <a:xfrm>
            <a:off x="7306321" y="4418274"/>
            <a:ext cx="3700833" cy="2146804"/>
          </a:xfrm>
          <a:prstGeom prst="rect">
            <a:avLst/>
          </a:prstGeom>
        </p:spPr>
      </p:pic>
    </p:spTree>
    <p:extLst>
      <p:ext uri="{BB962C8B-B14F-4D97-AF65-F5344CB8AC3E}">
        <p14:creationId xmlns:p14="http://schemas.microsoft.com/office/powerpoint/2010/main" val="2082838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4118-2D7D-43EA-96AD-D71C534C8C0E}"/>
              </a:ext>
            </a:extLst>
          </p:cNvPr>
          <p:cNvSpPr>
            <a:spLocks noGrp="1"/>
          </p:cNvSpPr>
          <p:nvPr>
            <p:ph type="title"/>
          </p:nvPr>
        </p:nvSpPr>
        <p:spPr/>
        <p:txBody>
          <a:bodyPr/>
          <a:lstStyle/>
          <a:p>
            <a:r>
              <a:rPr lang="en-US" dirty="0"/>
              <a:t>Linear Regression for Training set of Equestrianism</a:t>
            </a:r>
          </a:p>
        </p:txBody>
      </p:sp>
      <p:sp>
        <p:nvSpPr>
          <p:cNvPr id="3" name="Content Placeholder 2">
            <a:extLst>
              <a:ext uri="{FF2B5EF4-FFF2-40B4-BE49-F238E27FC236}">
                <a16:creationId xmlns:a16="http://schemas.microsoft.com/office/drawing/2014/main" id="{0D99E659-4CD5-4009-8CA8-919DA728F8B2}"/>
              </a:ext>
            </a:extLst>
          </p:cNvPr>
          <p:cNvSpPr>
            <a:spLocks noGrp="1"/>
          </p:cNvSpPr>
          <p:nvPr>
            <p:ph idx="1"/>
          </p:nvPr>
        </p:nvSpPr>
        <p:spPr/>
        <p:txBody>
          <a:bodyPr/>
          <a:lstStyle/>
          <a:p>
            <a:pPr marL="0" indent="0">
              <a:buNone/>
            </a:pPr>
            <a:r>
              <a:rPr lang="en-US" sz="1600" dirty="0"/>
              <a:t>Upon initial results, the R square was under 1% considering Age to dependent variable Medal Value.</a:t>
            </a:r>
          </a:p>
          <a:p>
            <a:pPr marL="0" indent="0">
              <a:buNone/>
            </a:pPr>
            <a:r>
              <a:rPr lang="en-US" sz="1600" dirty="0"/>
              <a:t>Then changing the fixed variable to Age over 30 and adding to the dependent variable NOC and Age the R squared improved to 53.8%.</a:t>
            </a:r>
          </a:p>
          <a:p>
            <a:pPr marL="0" indent="0">
              <a:buNone/>
            </a:pPr>
            <a:endParaRPr lang="en-US" sz="1600" dirty="0"/>
          </a:p>
          <a:p>
            <a:pPr marL="0" indent="0">
              <a:buNone/>
            </a:pPr>
            <a:r>
              <a:rPr lang="en-US" sz="1600" dirty="0"/>
              <a:t>The cluster dendrogram moves into 3 main clusters, however there is too much variation on age and earning a medal to make an accurate prediction.</a:t>
            </a:r>
          </a:p>
          <a:p>
            <a:pPr marL="0" indent="0">
              <a:buNone/>
            </a:pPr>
            <a:endParaRPr lang="en-US" dirty="0"/>
          </a:p>
        </p:txBody>
      </p:sp>
      <p:pic>
        <p:nvPicPr>
          <p:cNvPr id="4" name="Picture 3">
            <a:extLst>
              <a:ext uri="{FF2B5EF4-FFF2-40B4-BE49-F238E27FC236}">
                <a16:creationId xmlns:a16="http://schemas.microsoft.com/office/drawing/2014/main" id="{04FC12BB-3470-4A7C-999D-F6E4AC204DD6}"/>
              </a:ext>
            </a:extLst>
          </p:cNvPr>
          <p:cNvPicPr>
            <a:picLocks noChangeAspect="1"/>
          </p:cNvPicPr>
          <p:nvPr/>
        </p:nvPicPr>
        <p:blipFill>
          <a:blip r:embed="rId2"/>
          <a:stretch>
            <a:fillRect/>
          </a:stretch>
        </p:blipFill>
        <p:spPr>
          <a:xfrm>
            <a:off x="6220690" y="3429000"/>
            <a:ext cx="5757862" cy="3392906"/>
          </a:xfrm>
          <a:prstGeom prst="rect">
            <a:avLst/>
          </a:prstGeom>
        </p:spPr>
      </p:pic>
    </p:spTree>
    <p:extLst>
      <p:ext uri="{BB962C8B-B14F-4D97-AF65-F5344CB8AC3E}">
        <p14:creationId xmlns:p14="http://schemas.microsoft.com/office/powerpoint/2010/main" val="4241188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6E01-3684-4B77-9D59-35309AA3C750}"/>
              </a:ext>
            </a:extLst>
          </p:cNvPr>
          <p:cNvSpPr>
            <a:spLocks noGrp="1"/>
          </p:cNvSpPr>
          <p:nvPr>
            <p:ph type="title"/>
          </p:nvPr>
        </p:nvSpPr>
        <p:spPr>
          <a:xfrm>
            <a:off x="838200" y="189778"/>
            <a:ext cx="10515600" cy="1325563"/>
          </a:xfrm>
        </p:spPr>
        <p:txBody>
          <a:bodyPr>
            <a:normAutofit fontScale="90000"/>
          </a:bodyPr>
          <a:lstStyle/>
          <a:p>
            <a:r>
              <a:rPr lang="en-US" sz="3100" dirty="0"/>
              <a:t>Moving to the Test dataset – Rowing.  Will the mean age increase and is there a opportunity to earn a medal for this group.</a:t>
            </a:r>
            <a:br>
              <a:rPr lang="en-US" dirty="0"/>
            </a:br>
            <a:endParaRPr lang="en-US" dirty="0"/>
          </a:p>
        </p:txBody>
      </p:sp>
      <p:sp>
        <p:nvSpPr>
          <p:cNvPr id="3" name="Content Placeholder 2">
            <a:extLst>
              <a:ext uri="{FF2B5EF4-FFF2-40B4-BE49-F238E27FC236}">
                <a16:creationId xmlns:a16="http://schemas.microsoft.com/office/drawing/2014/main" id="{AFBFFAEA-5004-486D-BFE9-7ECE51BDC13A}"/>
              </a:ext>
            </a:extLst>
          </p:cNvPr>
          <p:cNvSpPr>
            <a:spLocks noGrp="1"/>
          </p:cNvSpPr>
          <p:nvPr>
            <p:ph idx="1"/>
          </p:nvPr>
        </p:nvSpPr>
        <p:spPr>
          <a:xfrm>
            <a:off x="845560" y="1016144"/>
            <a:ext cx="10515600" cy="323850"/>
          </a:xfrm>
        </p:spPr>
        <p:txBody>
          <a:bodyPr/>
          <a:lstStyle/>
          <a:p>
            <a:pPr marL="0" indent="0">
              <a:buNone/>
            </a:pPr>
            <a:r>
              <a:rPr lang="en-US" sz="1600" dirty="0"/>
              <a:t>Let’s start with the proportion of participants over 30</a:t>
            </a:r>
          </a:p>
          <a:p>
            <a:endParaRPr lang="en-US" dirty="0"/>
          </a:p>
          <a:p>
            <a:endParaRPr lang="en-US" dirty="0"/>
          </a:p>
        </p:txBody>
      </p:sp>
      <p:pic>
        <p:nvPicPr>
          <p:cNvPr id="4" name="Picture 3">
            <a:extLst>
              <a:ext uri="{FF2B5EF4-FFF2-40B4-BE49-F238E27FC236}">
                <a16:creationId xmlns:a16="http://schemas.microsoft.com/office/drawing/2014/main" id="{42D52A28-1DAA-46A4-8B52-B40296802C03}"/>
              </a:ext>
            </a:extLst>
          </p:cNvPr>
          <p:cNvPicPr>
            <a:picLocks noChangeAspect="1"/>
          </p:cNvPicPr>
          <p:nvPr/>
        </p:nvPicPr>
        <p:blipFill>
          <a:blip r:embed="rId2"/>
          <a:stretch>
            <a:fillRect/>
          </a:stretch>
        </p:blipFill>
        <p:spPr>
          <a:xfrm>
            <a:off x="8252979" y="644669"/>
            <a:ext cx="3790950" cy="2543175"/>
          </a:xfrm>
          <a:prstGeom prst="rect">
            <a:avLst/>
          </a:prstGeom>
        </p:spPr>
      </p:pic>
      <p:pic>
        <p:nvPicPr>
          <p:cNvPr id="5" name="Picture 4">
            <a:extLst>
              <a:ext uri="{FF2B5EF4-FFF2-40B4-BE49-F238E27FC236}">
                <a16:creationId xmlns:a16="http://schemas.microsoft.com/office/drawing/2014/main" id="{4B72ECF4-6D25-47D0-A3DC-5871CBF5070A}"/>
              </a:ext>
            </a:extLst>
          </p:cNvPr>
          <p:cNvPicPr>
            <a:picLocks noChangeAspect="1"/>
          </p:cNvPicPr>
          <p:nvPr/>
        </p:nvPicPr>
        <p:blipFill>
          <a:blip r:embed="rId3"/>
          <a:stretch>
            <a:fillRect/>
          </a:stretch>
        </p:blipFill>
        <p:spPr>
          <a:xfrm>
            <a:off x="600075" y="1370518"/>
            <a:ext cx="6962775" cy="2657475"/>
          </a:xfrm>
          <a:prstGeom prst="rect">
            <a:avLst/>
          </a:prstGeom>
        </p:spPr>
      </p:pic>
      <p:graphicFrame>
        <p:nvGraphicFramePr>
          <p:cNvPr id="7" name="Table 6">
            <a:extLst>
              <a:ext uri="{FF2B5EF4-FFF2-40B4-BE49-F238E27FC236}">
                <a16:creationId xmlns:a16="http://schemas.microsoft.com/office/drawing/2014/main" id="{A9B925D2-F7F5-42DC-8749-2021CE05FFD1}"/>
              </a:ext>
            </a:extLst>
          </p:cNvPr>
          <p:cNvGraphicFramePr>
            <a:graphicFrameLocks noGrp="1"/>
          </p:cNvGraphicFramePr>
          <p:nvPr>
            <p:extLst>
              <p:ext uri="{D42A27DB-BD31-4B8C-83A1-F6EECF244321}">
                <p14:modId xmlns:p14="http://schemas.microsoft.com/office/powerpoint/2010/main" val="140331842"/>
              </p:ext>
            </p:extLst>
          </p:nvPr>
        </p:nvGraphicFramePr>
        <p:xfrm>
          <a:off x="6178261" y="4062702"/>
          <a:ext cx="5865668" cy="2657479"/>
        </p:xfrm>
        <a:graphic>
          <a:graphicData uri="http://schemas.openxmlformats.org/drawingml/2006/table">
            <a:tbl>
              <a:tblPr/>
              <a:tblGrid>
                <a:gridCol w="830537">
                  <a:extLst>
                    <a:ext uri="{9D8B030D-6E8A-4147-A177-3AD203B41FA5}">
                      <a16:colId xmlns:a16="http://schemas.microsoft.com/office/drawing/2014/main" val="1483786061"/>
                    </a:ext>
                  </a:extLst>
                </a:gridCol>
                <a:gridCol w="986263">
                  <a:extLst>
                    <a:ext uri="{9D8B030D-6E8A-4147-A177-3AD203B41FA5}">
                      <a16:colId xmlns:a16="http://schemas.microsoft.com/office/drawing/2014/main" val="698447803"/>
                    </a:ext>
                  </a:extLst>
                </a:gridCol>
                <a:gridCol w="830537">
                  <a:extLst>
                    <a:ext uri="{9D8B030D-6E8A-4147-A177-3AD203B41FA5}">
                      <a16:colId xmlns:a16="http://schemas.microsoft.com/office/drawing/2014/main" val="1629584560"/>
                    </a:ext>
                  </a:extLst>
                </a:gridCol>
                <a:gridCol w="1141988">
                  <a:extLst>
                    <a:ext uri="{9D8B030D-6E8A-4147-A177-3AD203B41FA5}">
                      <a16:colId xmlns:a16="http://schemas.microsoft.com/office/drawing/2014/main" val="1933180325"/>
                    </a:ext>
                  </a:extLst>
                </a:gridCol>
                <a:gridCol w="1245806">
                  <a:extLst>
                    <a:ext uri="{9D8B030D-6E8A-4147-A177-3AD203B41FA5}">
                      <a16:colId xmlns:a16="http://schemas.microsoft.com/office/drawing/2014/main" val="4120591102"/>
                    </a:ext>
                  </a:extLst>
                </a:gridCol>
                <a:gridCol w="830537">
                  <a:extLst>
                    <a:ext uri="{9D8B030D-6E8A-4147-A177-3AD203B41FA5}">
                      <a16:colId xmlns:a16="http://schemas.microsoft.com/office/drawing/2014/main" val="182274476"/>
                    </a:ext>
                  </a:extLst>
                </a:gridCol>
              </a:tblGrid>
              <a:tr h="759279">
                <a:tc>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Medaled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Total Participants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Over_30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percent_over_30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nl-NL" sz="1100" b="0" i="0" u="none" strike="noStrike">
                          <a:solidFill>
                            <a:srgbClr val="000000"/>
                          </a:solidFill>
                          <a:effectLst/>
                          <a:latin typeface="Calibri" panose="020F0502020204030204" pitchFamily="34" charset="0"/>
                        </a:rPr>
                        <a:t>Percent over 30 win medal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103940"/>
                  </a:ext>
                </a:extLst>
              </a:tr>
              <a:tr h="189820">
                <a:tc>
                  <a:txBody>
                    <a:bodyPr/>
                    <a:lstStyle/>
                    <a:p>
                      <a:pPr algn="r" fontAlgn="b"/>
                      <a:r>
                        <a:rPr lang="en-US" sz="1100" b="0" i="0" u="none" strike="noStrike">
                          <a:solidFill>
                            <a:srgbClr val="000000"/>
                          </a:solidFill>
                          <a:effectLst/>
                          <a:latin typeface="Calibri" panose="020F0502020204030204" pitchFamily="34" charset="0"/>
                        </a:rPr>
                        <a:t>2016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8152454"/>
                  </a:ext>
                </a:extLst>
              </a:tr>
              <a:tr h="189820">
                <a:tc>
                  <a:txBody>
                    <a:bodyPr/>
                    <a:lstStyle/>
                    <a:p>
                      <a:pPr algn="r" fontAlgn="b"/>
                      <a:r>
                        <a:rPr lang="en-US" sz="1100" b="0" i="0" u="none" strike="noStrike">
                          <a:solidFill>
                            <a:srgbClr val="000000"/>
                          </a:solidFill>
                          <a:effectLst/>
                          <a:latin typeface="Calibri" panose="020F0502020204030204" pitchFamily="34" charset="0"/>
                        </a:rPr>
                        <a:t>2016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1240466"/>
                  </a:ext>
                </a:extLst>
              </a:tr>
              <a:tr h="189820">
                <a:tc>
                  <a:txBody>
                    <a:bodyPr/>
                    <a:lstStyle/>
                    <a:p>
                      <a:pPr algn="r" fontAlgn="b"/>
                      <a:r>
                        <a:rPr lang="en-US" sz="1100" b="0" i="0" u="none" strike="noStrike">
                          <a:solidFill>
                            <a:srgbClr val="000000"/>
                          </a:solidFill>
                          <a:effectLst/>
                          <a:latin typeface="Calibri" panose="020F0502020204030204" pitchFamily="34" charset="0"/>
                        </a:rPr>
                        <a:t>2012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70872"/>
                  </a:ext>
                </a:extLst>
              </a:tr>
              <a:tr h="189820">
                <a:tc>
                  <a:txBody>
                    <a:bodyPr/>
                    <a:lstStyle/>
                    <a:p>
                      <a:pPr algn="r" fontAlgn="b"/>
                      <a:r>
                        <a:rPr lang="en-US" sz="1100" b="0" i="0" u="none" strike="noStrike">
                          <a:solidFill>
                            <a:srgbClr val="000000"/>
                          </a:solidFill>
                          <a:effectLst/>
                          <a:latin typeface="Calibri" panose="020F0502020204030204" pitchFamily="34" charset="0"/>
                        </a:rPr>
                        <a:t>2012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887058"/>
                  </a:ext>
                </a:extLst>
              </a:tr>
              <a:tr h="189820">
                <a:tc>
                  <a:txBody>
                    <a:bodyPr/>
                    <a:lstStyle/>
                    <a:p>
                      <a:pPr algn="r" fontAlgn="b"/>
                      <a:r>
                        <a:rPr lang="en-US" sz="1100" b="0" i="0" u="none" strike="noStrike">
                          <a:solidFill>
                            <a:srgbClr val="000000"/>
                          </a:solidFill>
                          <a:effectLst/>
                          <a:latin typeface="Calibri" panose="020F0502020204030204" pitchFamily="34" charset="0"/>
                        </a:rPr>
                        <a:t>2008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835413"/>
                  </a:ext>
                </a:extLst>
              </a:tr>
              <a:tr h="189820">
                <a:tc>
                  <a:txBody>
                    <a:bodyPr/>
                    <a:lstStyle/>
                    <a:p>
                      <a:pPr algn="r" fontAlgn="b"/>
                      <a:r>
                        <a:rPr lang="en-US" sz="1100" b="0" i="0" u="none" strike="noStrike">
                          <a:solidFill>
                            <a:srgbClr val="000000"/>
                          </a:solidFill>
                          <a:effectLst/>
                          <a:latin typeface="Calibri" panose="020F0502020204030204" pitchFamily="34" charset="0"/>
                        </a:rPr>
                        <a:t>2008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916556"/>
                  </a:ext>
                </a:extLst>
              </a:tr>
              <a:tr h="189820">
                <a:tc>
                  <a:txBody>
                    <a:bodyPr/>
                    <a:lstStyle/>
                    <a:p>
                      <a:pPr algn="r" fontAlgn="b"/>
                      <a:r>
                        <a:rPr lang="en-US" sz="1100" b="0" i="0" u="none" strike="noStrike">
                          <a:solidFill>
                            <a:srgbClr val="000000"/>
                          </a:solidFill>
                          <a:effectLst/>
                          <a:latin typeface="Calibri" panose="020F0502020204030204" pitchFamily="34" charset="0"/>
                        </a:rPr>
                        <a:t>2004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2282"/>
                  </a:ext>
                </a:extLst>
              </a:tr>
              <a:tr h="189820">
                <a:tc>
                  <a:txBody>
                    <a:bodyPr/>
                    <a:lstStyle/>
                    <a:p>
                      <a:pPr algn="r" fontAlgn="b"/>
                      <a:r>
                        <a:rPr lang="en-US" sz="1100" b="0" i="0" u="none" strike="noStrike">
                          <a:solidFill>
                            <a:srgbClr val="000000"/>
                          </a:solidFill>
                          <a:effectLst/>
                          <a:latin typeface="Calibri" panose="020F0502020204030204" pitchFamily="34" charset="0"/>
                        </a:rPr>
                        <a:t>2004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1638565"/>
                  </a:ext>
                </a:extLst>
              </a:tr>
              <a:tr h="189820">
                <a:tc>
                  <a:txBody>
                    <a:bodyPr/>
                    <a:lstStyle/>
                    <a:p>
                      <a:pPr algn="r" fontAlgn="b"/>
                      <a:r>
                        <a:rPr lang="en-US" sz="1100" b="0" i="0" u="none" strike="noStrike">
                          <a:solidFill>
                            <a:srgbClr val="000000"/>
                          </a:solidFill>
                          <a:effectLst/>
                          <a:latin typeface="Calibri" panose="020F0502020204030204" pitchFamily="34" charset="0"/>
                        </a:rPr>
                        <a:t>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830258"/>
                  </a:ext>
                </a:extLst>
              </a:tr>
              <a:tr h="189820">
                <a:tc>
                  <a:txBody>
                    <a:bodyPr/>
                    <a:lstStyle/>
                    <a:p>
                      <a:pPr algn="r" fontAlgn="b"/>
                      <a:r>
                        <a:rPr lang="en-US" sz="1100" b="0" i="0" u="none" strike="noStrike">
                          <a:solidFill>
                            <a:srgbClr val="000000"/>
                          </a:solidFill>
                          <a:effectLst/>
                          <a:latin typeface="Calibri" panose="020F0502020204030204" pitchFamily="34" charset="0"/>
                        </a:rPr>
                        <a:t>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724567"/>
                  </a:ext>
                </a:extLst>
              </a:tr>
            </a:tbl>
          </a:graphicData>
        </a:graphic>
      </p:graphicFrame>
      <p:sp>
        <p:nvSpPr>
          <p:cNvPr id="8" name="Rectangle 7">
            <a:extLst>
              <a:ext uri="{FF2B5EF4-FFF2-40B4-BE49-F238E27FC236}">
                <a16:creationId xmlns:a16="http://schemas.microsoft.com/office/drawing/2014/main" id="{E6C1B0BA-0EE7-4645-9423-D1EED72C4A3A}"/>
              </a:ext>
            </a:extLst>
          </p:cNvPr>
          <p:cNvSpPr/>
          <p:nvPr/>
        </p:nvSpPr>
        <p:spPr>
          <a:xfrm>
            <a:off x="247650" y="4155714"/>
            <a:ext cx="5295900" cy="2246769"/>
          </a:xfrm>
          <a:prstGeom prst="rect">
            <a:avLst/>
          </a:prstGeom>
        </p:spPr>
        <p:txBody>
          <a:bodyPr wrap="square">
            <a:spAutoFit/>
          </a:bodyPr>
          <a:lstStyle/>
          <a:p>
            <a:r>
              <a:rPr lang="en-US" sz="1400" dirty="0"/>
              <a:t>The proportion of participants in Rowing shows the trend increasing as the highest participation percentage has happened in the year 2000+.   1. For those over 30 earning medals, the result in 2016 was 6.7% compared to 2008 in which it was 7.1% and 5.3% in 2000.</a:t>
            </a:r>
          </a:p>
          <a:p>
            <a:r>
              <a:rPr lang="en-US" sz="1400" dirty="0"/>
              <a:t>2. This shows since year 2000, there has been an increase in those over 30 earning a medal in Rowing.  </a:t>
            </a:r>
          </a:p>
          <a:p>
            <a:r>
              <a:rPr lang="en-US" sz="1400" dirty="0"/>
              <a:t>3. It is substantially higher than the results in overall events of 2.5% so participation in Rowing does suggest a higher opportunity to win a medal for those participants over 30 years old, though perhaps not as high as Equestrianism.</a:t>
            </a:r>
          </a:p>
        </p:txBody>
      </p:sp>
    </p:spTree>
    <p:extLst>
      <p:ext uri="{BB962C8B-B14F-4D97-AF65-F5344CB8AC3E}">
        <p14:creationId xmlns:p14="http://schemas.microsoft.com/office/powerpoint/2010/main" val="3574078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1446</Words>
  <Application>Microsoft Office PowerPoint</Application>
  <PresentationFormat>Widescreen</PresentationFormat>
  <Paragraphs>277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Olympics – Growth segment for Athletes over 30 years old</vt:lpstr>
      <vt:lpstr>PowerPoint Presentation</vt:lpstr>
      <vt:lpstr>The Data</vt:lpstr>
      <vt:lpstr>PowerPoint Presentation</vt:lpstr>
      <vt:lpstr>What does the current data trends show?</vt:lpstr>
      <vt:lpstr>PowerPoint Presentation</vt:lpstr>
      <vt:lpstr>Let’s look at the proportions for Equestrianism</vt:lpstr>
      <vt:lpstr>Linear Regression for Training set of Equestrianism</vt:lpstr>
      <vt:lpstr>Moving to the Test dataset – Rowing.  Will the mean age increase and is there a opportunity to earn a medal for this group. </vt:lpstr>
      <vt:lpstr>Rowing plots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Olympics – Growth segment for Athletes over 30 years old</dc:title>
  <dc:creator>Sheila Lynch</dc:creator>
  <cp:lastModifiedBy>Sheila Lynch</cp:lastModifiedBy>
  <cp:revision>14</cp:revision>
  <dcterms:created xsi:type="dcterms:W3CDTF">2018-10-22T03:04:13Z</dcterms:created>
  <dcterms:modified xsi:type="dcterms:W3CDTF">2018-10-22T04:52:59Z</dcterms:modified>
</cp:coreProperties>
</file>